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2" r:id="rId4"/>
  </p:sldMasterIdLst>
  <p:notesMasterIdLst>
    <p:notesMasterId r:id="rId84"/>
  </p:notesMasterIdLst>
  <p:sldIdLst>
    <p:sldId id="256" r:id="rId5"/>
    <p:sldId id="434" r:id="rId6"/>
    <p:sldId id="313" r:id="rId7"/>
    <p:sldId id="417" r:id="rId8"/>
    <p:sldId id="418" r:id="rId9"/>
    <p:sldId id="419" r:id="rId10"/>
    <p:sldId id="420" r:id="rId11"/>
    <p:sldId id="375" r:id="rId12"/>
    <p:sldId id="444" r:id="rId13"/>
    <p:sldId id="288" r:id="rId14"/>
    <p:sldId id="270" r:id="rId15"/>
    <p:sldId id="302" r:id="rId16"/>
    <p:sldId id="445" r:id="rId17"/>
    <p:sldId id="446" r:id="rId18"/>
    <p:sldId id="272" r:id="rId19"/>
    <p:sldId id="271" r:id="rId20"/>
    <p:sldId id="291" r:id="rId21"/>
    <p:sldId id="279" r:id="rId22"/>
    <p:sldId id="283" r:id="rId23"/>
    <p:sldId id="285" r:id="rId24"/>
    <p:sldId id="287" r:id="rId25"/>
    <p:sldId id="311" r:id="rId26"/>
    <p:sldId id="292" r:id="rId27"/>
    <p:sldId id="295" r:id="rId28"/>
    <p:sldId id="297" r:id="rId29"/>
    <p:sldId id="298" r:id="rId30"/>
    <p:sldId id="296" r:id="rId31"/>
    <p:sldId id="299" r:id="rId32"/>
    <p:sldId id="304" r:id="rId33"/>
    <p:sldId id="305" r:id="rId34"/>
    <p:sldId id="306" r:id="rId35"/>
    <p:sldId id="307" r:id="rId36"/>
    <p:sldId id="300" r:id="rId37"/>
    <p:sldId id="308" r:id="rId38"/>
    <p:sldId id="294" r:id="rId39"/>
    <p:sldId id="312" r:id="rId40"/>
    <p:sldId id="309" r:id="rId41"/>
    <p:sldId id="310" r:id="rId42"/>
    <p:sldId id="320" r:id="rId43"/>
    <p:sldId id="414" r:id="rId44"/>
    <p:sldId id="415" r:id="rId45"/>
    <p:sldId id="407" r:id="rId46"/>
    <p:sldId id="436" r:id="rId47"/>
    <p:sldId id="437" r:id="rId48"/>
    <p:sldId id="438" r:id="rId49"/>
    <p:sldId id="439" r:id="rId50"/>
    <p:sldId id="421" r:id="rId51"/>
    <p:sldId id="257" r:id="rId52"/>
    <p:sldId id="441" r:id="rId53"/>
    <p:sldId id="442" r:id="rId54"/>
    <p:sldId id="416" r:id="rId55"/>
    <p:sldId id="440" r:id="rId56"/>
    <p:sldId id="443" r:id="rId57"/>
    <p:sldId id="409" r:id="rId58"/>
    <p:sldId id="344" r:id="rId59"/>
    <p:sldId id="323" r:id="rId60"/>
    <p:sldId id="346" r:id="rId61"/>
    <p:sldId id="422" r:id="rId62"/>
    <p:sldId id="369" r:id="rId63"/>
    <p:sldId id="392" r:id="rId64"/>
    <p:sldId id="406" r:id="rId65"/>
    <p:sldId id="423" r:id="rId66"/>
    <p:sldId id="424" r:id="rId67"/>
    <p:sldId id="425" r:id="rId68"/>
    <p:sldId id="286" r:id="rId69"/>
    <p:sldId id="426" r:id="rId70"/>
    <p:sldId id="427" r:id="rId71"/>
    <p:sldId id="293" r:id="rId72"/>
    <p:sldId id="317" r:id="rId73"/>
    <p:sldId id="428" r:id="rId74"/>
    <p:sldId id="318" r:id="rId75"/>
    <p:sldId id="370" r:id="rId76"/>
    <p:sldId id="371" r:id="rId77"/>
    <p:sldId id="321" r:id="rId78"/>
    <p:sldId id="319" r:id="rId79"/>
    <p:sldId id="429" r:id="rId80"/>
    <p:sldId id="430" r:id="rId81"/>
    <p:sldId id="431" r:id="rId82"/>
    <p:sldId id="432" r:id="rId83"/>
  </p:sldIdLst>
  <p:sldSz cx="12192000" cy="6858000"/>
  <p:notesSz cx="10018713" cy="68881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FF25C1"/>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86354" autoAdjust="0"/>
  </p:normalViewPr>
  <p:slideViewPr>
    <p:cSldViewPr snapToGrid="0">
      <p:cViewPr varScale="1">
        <p:scale>
          <a:sx n="64" d="100"/>
          <a:sy n="64" d="100"/>
        </p:scale>
        <p:origin x="60" y="520"/>
      </p:cViewPr>
      <p:guideLst/>
    </p:cSldViewPr>
  </p:slideViewPr>
  <p:outlineViewPr>
    <p:cViewPr>
      <p:scale>
        <a:sx n="33" d="100"/>
        <a:sy n="33" d="100"/>
      </p:scale>
      <p:origin x="0" y="-90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AFE6DF-8731-434D-AC74-2C05CF9A0219}" type="doc">
      <dgm:prSet loTypeId="urn:microsoft.com/office/officeart/2005/8/layout/cycle7" loCatId="cycle" qsTypeId="urn:microsoft.com/office/officeart/2005/8/quickstyle/simple3" qsCatId="simple" csTypeId="urn:microsoft.com/office/officeart/2005/8/colors/accent1_2" csCatId="accent1" phldr="1"/>
      <dgm:spPr/>
      <dgm:t>
        <a:bodyPr/>
        <a:lstStyle/>
        <a:p>
          <a:endParaRPr kumimoji="1" lang="ja-JP" altLang="en-US"/>
        </a:p>
      </dgm:t>
    </dgm:pt>
    <dgm:pt modelId="{9B0D2465-6722-4E8C-9526-FC1D313192DC}">
      <dgm:prSet phldrT="[テキスト]" custT="1"/>
      <dgm:spPr/>
      <dgm:t>
        <a:bodyPr/>
        <a:lstStyle/>
        <a:p>
          <a:r>
            <a:rPr kumimoji="1" lang="ja-JP" altLang="en-US" sz="2000" dirty="0"/>
            <a:t>学びを人生や社会に生かそうとする</a:t>
          </a:r>
          <a:br>
            <a:rPr kumimoji="1" lang="en-US" altLang="ja-JP" sz="2400" dirty="0"/>
          </a:br>
          <a:r>
            <a:rPr kumimoji="1" lang="ja-JP" altLang="en-US" sz="2400" b="1" dirty="0"/>
            <a:t>学びに向かう力・人間性等の涵養（かんよう）*</a:t>
          </a:r>
        </a:p>
      </dgm:t>
    </dgm:pt>
    <dgm:pt modelId="{30013048-803E-44BD-ADCE-8C9D1DFF93E5}" type="parTrans" cxnId="{64054DB6-BF39-4653-AE91-CCF854DFEE79}">
      <dgm:prSet/>
      <dgm:spPr/>
      <dgm:t>
        <a:bodyPr/>
        <a:lstStyle/>
        <a:p>
          <a:endParaRPr kumimoji="1" lang="ja-JP" altLang="en-US"/>
        </a:p>
      </dgm:t>
    </dgm:pt>
    <dgm:pt modelId="{E124582C-830C-421D-B7B7-42392AC6E787}" type="sibTrans" cxnId="{64054DB6-BF39-4653-AE91-CCF854DFEE79}">
      <dgm:prSet/>
      <dgm:spPr/>
      <dgm:t>
        <a:bodyPr/>
        <a:lstStyle/>
        <a:p>
          <a:endParaRPr kumimoji="1" lang="ja-JP" altLang="en-US"/>
        </a:p>
      </dgm:t>
    </dgm:pt>
    <dgm:pt modelId="{04F9DEE6-6FD9-460E-A35F-EBB2AFB0CE51}">
      <dgm:prSet phldrT="[テキスト]" custT="1"/>
      <dgm:spPr/>
      <dgm:t>
        <a:bodyPr/>
        <a:lstStyle/>
        <a:p>
          <a:r>
            <a:rPr kumimoji="1" lang="ja-JP" altLang="en-US" sz="2000" dirty="0"/>
            <a:t>未知の状況にも対応できる</a:t>
          </a:r>
          <a:br>
            <a:rPr kumimoji="1" lang="en-US" altLang="ja-JP" sz="1800" dirty="0"/>
          </a:br>
          <a:r>
            <a:rPr kumimoji="1" lang="ja-JP" altLang="en-US" sz="2400" b="1" dirty="0"/>
            <a:t>思考力・判断力・表現力等の育成</a:t>
          </a:r>
          <a:endParaRPr kumimoji="1" lang="ja-JP" altLang="en-US" sz="1800" b="1" dirty="0"/>
        </a:p>
      </dgm:t>
    </dgm:pt>
    <dgm:pt modelId="{6725B73F-CECB-43D8-9A89-29EBB5395AA4}" type="parTrans" cxnId="{C73D6C45-EE9D-4E63-A933-D20321CC4540}">
      <dgm:prSet/>
      <dgm:spPr/>
      <dgm:t>
        <a:bodyPr/>
        <a:lstStyle/>
        <a:p>
          <a:endParaRPr kumimoji="1" lang="ja-JP" altLang="en-US"/>
        </a:p>
      </dgm:t>
    </dgm:pt>
    <dgm:pt modelId="{7717F4BF-EDEA-4AFB-AE8C-647BBEFFB7BA}" type="sibTrans" cxnId="{C73D6C45-EE9D-4E63-A933-D20321CC4540}">
      <dgm:prSet/>
      <dgm:spPr/>
      <dgm:t>
        <a:bodyPr/>
        <a:lstStyle/>
        <a:p>
          <a:endParaRPr kumimoji="1" lang="ja-JP" altLang="en-US"/>
        </a:p>
      </dgm:t>
    </dgm:pt>
    <dgm:pt modelId="{EC653B99-49E2-4F5B-8CF9-765983476491}">
      <dgm:prSet phldrT="[テキスト]" custT="1"/>
      <dgm:spPr/>
      <dgm:t>
        <a:bodyPr/>
        <a:lstStyle/>
        <a:p>
          <a:r>
            <a:rPr kumimoji="1" lang="ja-JP" altLang="en-US" sz="2000" dirty="0"/>
            <a:t>生きて働く</a:t>
          </a:r>
          <a:br>
            <a:rPr kumimoji="1" lang="en-US" altLang="ja-JP" sz="1800" dirty="0"/>
          </a:br>
          <a:r>
            <a:rPr kumimoji="1" lang="ja-JP" altLang="en-US" sz="2400" b="1" dirty="0"/>
            <a:t>知識・技能の習得</a:t>
          </a:r>
          <a:endParaRPr kumimoji="1" lang="ja-JP" altLang="en-US" sz="1800" b="1" dirty="0"/>
        </a:p>
      </dgm:t>
    </dgm:pt>
    <dgm:pt modelId="{9BCB12A8-21C9-4851-841A-3E53A04C7EB7}" type="parTrans" cxnId="{381D7C5D-CB65-435B-8C16-DBBFCBFB4048}">
      <dgm:prSet/>
      <dgm:spPr/>
      <dgm:t>
        <a:bodyPr/>
        <a:lstStyle/>
        <a:p>
          <a:endParaRPr kumimoji="1" lang="ja-JP" altLang="en-US"/>
        </a:p>
      </dgm:t>
    </dgm:pt>
    <dgm:pt modelId="{CCCF32AB-F4DF-478F-BEF2-9EC85EBCEBEF}" type="sibTrans" cxnId="{381D7C5D-CB65-435B-8C16-DBBFCBFB4048}">
      <dgm:prSet/>
      <dgm:spPr/>
      <dgm:t>
        <a:bodyPr/>
        <a:lstStyle/>
        <a:p>
          <a:endParaRPr kumimoji="1" lang="ja-JP" altLang="en-US"/>
        </a:p>
      </dgm:t>
    </dgm:pt>
    <dgm:pt modelId="{A45CEB52-AB9A-4417-A9B8-4E19074C1428}" type="pres">
      <dgm:prSet presAssocID="{B2AFE6DF-8731-434D-AC74-2C05CF9A0219}" presName="Name0" presStyleCnt="0">
        <dgm:presLayoutVars>
          <dgm:dir/>
          <dgm:resizeHandles val="exact"/>
        </dgm:presLayoutVars>
      </dgm:prSet>
      <dgm:spPr/>
    </dgm:pt>
    <dgm:pt modelId="{D9C26B47-8E3D-4B31-86B3-44726BA395AB}" type="pres">
      <dgm:prSet presAssocID="{9B0D2465-6722-4E8C-9526-FC1D313192DC}" presName="node" presStyleLbl="node1" presStyleIdx="0" presStyleCnt="3" custScaleX="337509" custRadScaleRad="81598" custRadScaleInc="283">
        <dgm:presLayoutVars>
          <dgm:bulletEnabled val="1"/>
        </dgm:presLayoutVars>
      </dgm:prSet>
      <dgm:spPr/>
    </dgm:pt>
    <dgm:pt modelId="{B86F5D9D-95AA-44D8-99C4-F5D76C025F82}" type="pres">
      <dgm:prSet presAssocID="{E124582C-830C-421D-B7B7-42392AC6E787}" presName="sibTrans" presStyleLbl="sibTrans2D1" presStyleIdx="0" presStyleCnt="3" custLinFactNeighborX="71784" custLinFactNeighborY="1779"/>
      <dgm:spPr/>
    </dgm:pt>
    <dgm:pt modelId="{26FC6BFA-EC3B-48D5-9294-93395D37DC32}" type="pres">
      <dgm:prSet presAssocID="{E124582C-830C-421D-B7B7-42392AC6E787}" presName="connectorText" presStyleLbl="sibTrans2D1" presStyleIdx="0" presStyleCnt="3"/>
      <dgm:spPr/>
    </dgm:pt>
    <dgm:pt modelId="{40270092-B915-48E1-A54E-B277096678C2}" type="pres">
      <dgm:prSet presAssocID="{04F9DEE6-6FD9-460E-A35F-EBB2AFB0CE51}" presName="node" presStyleLbl="node1" presStyleIdx="1" presStyleCnt="3" custScaleX="197987" custRadScaleRad="116435" custRadScaleInc="-19571">
        <dgm:presLayoutVars>
          <dgm:bulletEnabled val="1"/>
        </dgm:presLayoutVars>
      </dgm:prSet>
      <dgm:spPr/>
    </dgm:pt>
    <dgm:pt modelId="{F7ACC6F2-956E-4B1F-9F07-1DC9282FF9EB}" type="pres">
      <dgm:prSet presAssocID="{7717F4BF-EDEA-4AFB-AE8C-647BBEFFB7BA}" presName="sibTrans" presStyleLbl="sibTrans2D1" presStyleIdx="1" presStyleCnt="3" custLinFactNeighborX="5540" custLinFactNeighborY="-2035"/>
      <dgm:spPr/>
    </dgm:pt>
    <dgm:pt modelId="{9F419B27-D43C-43D6-8350-BBF1C221FD54}" type="pres">
      <dgm:prSet presAssocID="{7717F4BF-EDEA-4AFB-AE8C-647BBEFFB7BA}" presName="connectorText" presStyleLbl="sibTrans2D1" presStyleIdx="1" presStyleCnt="3"/>
      <dgm:spPr/>
    </dgm:pt>
    <dgm:pt modelId="{56066D77-C0B5-455F-80A9-114946983BEA}" type="pres">
      <dgm:prSet presAssocID="{EC653B99-49E2-4F5B-8CF9-765983476491}" presName="node" presStyleLbl="node1" presStyleIdx="2" presStyleCnt="3" custScaleX="120799" custRadScaleRad="134174" custRadScaleInc="23708">
        <dgm:presLayoutVars>
          <dgm:bulletEnabled val="1"/>
        </dgm:presLayoutVars>
      </dgm:prSet>
      <dgm:spPr/>
    </dgm:pt>
    <dgm:pt modelId="{5EA9C811-209F-4A05-9A70-7277EA5560CD}" type="pres">
      <dgm:prSet presAssocID="{CCCF32AB-F4DF-478F-BEF2-9EC85EBCEBEF}" presName="sibTrans" presStyleLbl="sibTrans2D1" presStyleIdx="2" presStyleCnt="3" custLinFactNeighborX="-46042" custLinFactNeighborY="-3631"/>
      <dgm:spPr/>
    </dgm:pt>
    <dgm:pt modelId="{41469B3A-9C35-4F7E-9944-4F489E2D4585}" type="pres">
      <dgm:prSet presAssocID="{CCCF32AB-F4DF-478F-BEF2-9EC85EBCEBEF}" presName="connectorText" presStyleLbl="sibTrans2D1" presStyleIdx="2" presStyleCnt="3"/>
      <dgm:spPr/>
    </dgm:pt>
  </dgm:ptLst>
  <dgm:cxnLst>
    <dgm:cxn modelId="{2C5C0513-2A0B-4632-A3F8-967C7ABBDC9A}" type="presOf" srcId="{E124582C-830C-421D-B7B7-42392AC6E787}" destId="{B86F5D9D-95AA-44D8-99C4-F5D76C025F82}" srcOrd="0" destOrd="0" presId="urn:microsoft.com/office/officeart/2005/8/layout/cycle7"/>
    <dgm:cxn modelId="{5883FD35-D29C-4A01-9079-812E4479854D}" type="presOf" srcId="{EC653B99-49E2-4F5B-8CF9-765983476491}" destId="{56066D77-C0B5-455F-80A9-114946983BEA}" srcOrd="0" destOrd="0" presId="urn:microsoft.com/office/officeart/2005/8/layout/cycle7"/>
    <dgm:cxn modelId="{384AB93D-B63E-40BD-9F96-36D11B035E3A}" type="presOf" srcId="{E124582C-830C-421D-B7B7-42392AC6E787}" destId="{26FC6BFA-EC3B-48D5-9294-93395D37DC32}" srcOrd="1" destOrd="0" presId="urn:microsoft.com/office/officeart/2005/8/layout/cycle7"/>
    <dgm:cxn modelId="{C0C34D5D-EE5B-41C8-AC0F-F249F6604E5B}" type="presOf" srcId="{9B0D2465-6722-4E8C-9526-FC1D313192DC}" destId="{D9C26B47-8E3D-4B31-86B3-44726BA395AB}" srcOrd="0" destOrd="0" presId="urn:microsoft.com/office/officeart/2005/8/layout/cycle7"/>
    <dgm:cxn modelId="{381D7C5D-CB65-435B-8C16-DBBFCBFB4048}" srcId="{B2AFE6DF-8731-434D-AC74-2C05CF9A0219}" destId="{EC653B99-49E2-4F5B-8CF9-765983476491}" srcOrd="2" destOrd="0" parTransId="{9BCB12A8-21C9-4851-841A-3E53A04C7EB7}" sibTransId="{CCCF32AB-F4DF-478F-BEF2-9EC85EBCEBEF}"/>
    <dgm:cxn modelId="{C73D6C45-EE9D-4E63-A933-D20321CC4540}" srcId="{B2AFE6DF-8731-434D-AC74-2C05CF9A0219}" destId="{04F9DEE6-6FD9-460E-A35F-EBB2AFB0CE51}" srcOrd="1" destOrd="0" parTransId="{6725B73F-CECB-43D8-9A89-29EBB5395AA4}" sibTransId="{7717F4BF-EDEA-4AFB-AE8C-647BBEFFB7BA}"/>
    <dgm:cxn modelId="{03D8726F-E30B-41E7-85C0-EEDBCEB2C913}" type="presOf" srcId="{04F9DEE6-6FD9-460E-A35F-EBB2AFB0CE51}" destId="{40270092-B915-48E1-A54E-B277096678C2}" srcOrd="0" destOrd="0" presId="urn:microsoft.com/office/officeart/2005/8/layout/cycle7"/>
    <dgm:cxn modelId="{728A5D51-9F0B-4E04-B6B7-740D446EFA1C}" type="presOf" srcId="{B2AFE6DF-8731-434D-AC74-2C05CF9A0219}" destId="{A45CEB52-AB9A-4417-A9B8-4E19074C1428}" srcOrd="0" destOrd="0" presId="urn:microsoft.com/office/officeart/2005/8/layout/cycle7"/>
    <dgm:cxn modelId="{6D1A2E91-4FFE-46E4-90A1-CB2CFAC05368}" type="presOf" srcId="{CCCF32AB-F4DF-478F-BEF2-9EC85EBCEBEF}" destId="{5EA9C811-209F-4A05-9A70-7277EA5560CD}" srcOrd="0" destOrd="0" presId="urn:microsoft.com/office/officeart/2005/8/layout/cycle7"/>
    <dgm:cxn modelId="{64054DB6-BF39-4653-AE91-CCF854DFEE79}" srcId="{B2AFE6DF-8731-434D-AC74-2C05CF9A0219}" destId="{9B0D2465-6722-4E8C-9526-FC1D313192DC}" srcOrd="0" destOrd="0" parTransId="{30013048-803E-44BD-ADCE-8C9D1DFF93E5}" sibTransId="{E124582C-830C-421D-B7B7-42392AC6E787}"/>
    <dgm:cxn modelId="{30034FB6-CA6E-4B26-9143-F956E0B563E6}" type="presOf" srcId="{CCCF32AB-F4DF-478F-BEF2-9EC85EBCEBEF}" destId="{41469B3A-9C35-4F7E-9944-4F489E2D4585}" srcOrd="1" destOrd="0" presId="urn:microsoft.com/office/officeart/2005/8/layout/cycle7"/>
    <dgm:cxn modelId="{12BEC6C2-9054-4FB7-A7B9-96EA053D427F}" type="presOf" srcId="{7717F4BF-EDEA-4AFB-AE8C-647BBEFFB7BA}" destId="{9F419B27-D43C-43D6-8350-BBF1C221FD54}" srcOrd="1" destOrd="0" presId="urn:microsoft.com/office/officeart/2005/8/layout/cycle7"/>
    <dgm:cxn modelId="{4035DAE1-9435-4C94-ADCB-1B4DDDE0594E}" type="presOf" srcId="{7717F4BF-EDEA-4AFB-AE8C-647BBEFFB7BA}" destId="{F7ACC6F2-956E-4B1F-9F07-1DC9282FF9EB}" srcOrd="0" destOrd="0" presId="urn:microsoft.com/office/officeart/2005/8/layout/cycle7"/>
    <dgm:cxn modelId="{0203CFF5-91DC-4B36-BBF1-9DA2C1957AAD}" type="presParOf" srcId="{A45CEB52-AB9A-4417-A9B8-4E19074C1428}" destId="{D9C26B47-8E3D-4B31-86B3-44726BA395AB}" srcOrd="0" destOrd="0" presId="urn:microsoft.com/office/officeart/2005/8/layout/cycle7"/>
    <dgm:cxn modelId="{106D8B17-6B95-49C0-9F60-8FB14C5F6FCB}" type="presParOf" srcId="{A45CEB52-AB9A-4417-A9B8-4E19074C1428}" destId="{B86F5D9D-95AA-44D8-99C4-F5D76C025F82}" srcOrd="1" destOrd="0" presId="urn:microsoft.com/office/officeart/2005/8/layout/cycle7"/>
    <dgm:cxn modelId="{0F06E811-42CE-40CF-8813-A207F45AD59F}" type="presParOf" srcId="{B86F5D9D-95AA-44D8-99C4-F5D76C025F82}" destId="{26FC6BFA-EC3B-48D5-9294-93395D37DC32}" srcOrd="0" destOrd="0" presId="urn:microsoft.com/office/officeart/2005/8/layout/cycle7"/>
    <dgm:cxn modelId="{D990D426-8B78-4A07-98B0-CF13665F8D80}" type="presParOf" srcId="{A45CEB52-AB9A-4417-A9B8-4E19074C1428}" destId="{40270092-B915-48E1-A54E-B277096678C2}" srcOrd="2" destOrd="0" presId="urn:microsoft.com/office/officeart/2005/8/layout/cycle7"/>
    <dgm:cxn modelId="{392DFE25-4B50-4AF7-B5E9-A4A165926CAC}" type="presParOf" srcId="{A45CEB52-AB9A-4417-A9B8-4E19074C1428}" destId="{F7ACC6F2-956E-4B1F-9F07-1DC9282FF9EB}" srcOrd="3" destOrd="0" presId="urn:microsoft.com/office/officeart/2005/8/layout/cycle7"/>
    <dgm:cxn modelId="{8A3186BD-8CD1-4DB6-8DE1-8A4267E0523B}" type="presParOf" srcId="{F7ACC6F2-956E-4B1F-9F07-1DC9282FF9EB}" destId="{9F419B27-D43C-43D6-8350-BBF1C221FD54}" srcOrd="0" destOrd="0" presId="urn:microsoft.com/office/officeart/2005/8/layout/cycle7"/>
    <dgm:cxn modelId="{62F6C7D1-E72E-4B44-BA4C-2A8F93D22AE1}" type="presParOf" srcId="{A45CEB52-AB9A-4417-A9B8-4E19074C1428}" destId="{56066D77-C0B5-455F-80A9-114946983BEA}" srcOrd="4" destOrd="0" presId="urn:microsoft.com/office/officeart/2005/8/layout/cycle7"/>
    <dgm:cxn modelId="{E2E3200F-18EB-43A1-95E8-2728720F4961}" type="presParOf" srcId="{A45CEB52-AB9A-4417-A9B8-4E19074C1428}" destId="{5EA9C811-209F-4A05-9A70-7277EA5560CD}" srcOrd="5" destOrd="0" presId="urn:microsoft.com/office/officeart/2005/8/layout/cycle7"/>
    <dgm:cxn modelId="{BC805335-6413-4B28-AD05-6D68BC8BD65E}" type="presParOf" srcId="{5EA9C811-209F-4A05-9A70-7277EA5560CD}" destId="{41469B3A-9C35-4F7E-9944-4F489E2D4585}"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26B47-8E3D-4B31-86B3-44726BA395AB}">
      <dsp:nvSpPr>
        <dsp:cNvPr id="0" name=""/>
        <dsp:cNvSpPr/>
      </dsp:nvSpPr>
      <dsp:spPr>
        <a:xfrm>
          <a:off x="566126" y="429968"/>
          <a:ext cx="8252028" cy="1222490"/>
        </a:xfrm>
        <a:prstGeom prst="roundRect">
          <a:avLst>
            <a:gd name="adj" fmla="val 10000"/>
          </a:avLst>
        </a:prstGeom>
        <a:gradFill rotWithShape="0">
          <a:gsLst>
            <a:gs pos="0">
              <a:schemeClr val="accent1">
                <a:hueOff val="0"/>
                <a:satOff val="0"/>
                <a:lumOff val="0"/>
                <a:alphaOff val="0"/>
                <a:tint val="70000"/>
                <a:satMod val="100000"/>
                <a:lumMod val="110000"/>
              </a:schemeClr>
            </a:gs>
            <a:gs pos="50000">
              <a:schemeClr val="accent1">
                <a:hueOff val="0"/>
                <a:satOff val="0"/>
                <a:lumOff val="0"/>
                <a:alphaOff val="0"/>
                <a:tint val="75000"/>
                <a:satMod val="101000"/>
                <a:lumMod val="105000"/>
              </a:schemeClr>
            </a:gs>
            <a:gs pos="100000">
              <a:schemeClr val="accent1">
                <a:hueOff val="0"/>
                <a:satOff val="0"/>
                <a:lumOff val="0"/>
                <a:alphaOff val="0"/>
                <a:tint val="82000"/>
                <a:satMod val="104000"/>
                <a:lumMod val="105000"/>
              </a:schemeClr>
            </a:gs>
          </a:gsLst>
          <a:lin ang="27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学びを人生や社会に生かそうとする</a:t>
          </a:r>
          <a:br>
            <a:rPr kumimoji="1" lang="en-US" altLang="ja-JP" sz="2400" kern="1200" dirty="0"/>
          </a:br>
          <a:r>
            <a:rPr kumimoji="1" lang="ja-JP" altLang="en-US" sz="2400" b="1" kern="1200" dirty="0"/>
            <a:t>学びに向かう力・人間性等の涵養（かんよう）*</a:t>
          </a:r>
        </a:p>
      </dsp:txBody>
      <dsp:txXfrm>
        <a:off x="601932" y="465774"/>
        <a:ext cx="8180416" cy="1150878"/>
      </dsp:txXfrm>
    </dsp:sp>
    <dsp:sp modelId="{B86F5D9D-95AA-44D8-99C4-F5D76C025F82}">
      <dsp:nvSpPr>
        <dsp:cNvPr id="0" name=""/>
        <dsp:cNvSpPr/>
      </dsp:nvSpPr>
      <dsp:spPr>
        <a:xfrm rot="2816502">
          <a:off x="6271775" y="2210552"/>
          <a:ext cx="1350478" cy="427871"/>
        </a:xfrm>
        <a:prstGeom prst="leftRightArrow">
          <a:avLst>
            <a:gd name="adj1" fmla="val 60000"/>
            <a:gd name="adj2" fmla="val 50000"/>
          </a:avLst>
        </a:prstGeom>
        <a:gradFill rotWithShape="0">
          <a:gsLst>
            <a:gs pos="0">
              <a:schemeClr val="accent1">
                <a:tint val="60000"/>
                <a:hueOff val="0"/>
                <a:satOff val="0"/>
                <a:lumOff val="0"/>
                <a:alphaOff val="0"/>
                <a:tint val="70000"/>
                <a:satMod val="100000"/>
                <a:lumMod val="110000"/>
              </a:schemeClr>
            </a:gs>
            <a:gs pos="50000">
              <a:schemeClr val="accent1">
                <a:tint val="60000"/>
                <a:hueOff val="0"/>
                <a:satOff val="0"/>
                <a:lumOff val="0"/>
                <a:alphaOff val="0"/>
                <a:tint val="75000"/>
                <a:satMod val="101000"/>
                <a:lumMod val="105000"/>
              </a:schemeClr>
            </a:gs>
            <a:gs pos="100000">
              <a:schemeClr val="accent1">
                <a:tint val="60000"/>
                <a:hueOff val="0"/>
                <a:satOff val="0"/>
                <a:lumOff val="0"/>
                <a:alphaOff val="0"/>
                <a:tint val="82000"/>
                <a:satMod val="104000"/>
                <a:lumMod val="105000"/>
              </a:schemeClr>
            </a:gs>
          </a:gsLst>
          <a:lin ang="27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a:off x="6400136" y="2296126"/>
        <a:ext cx="1093756" cy="256723"/>
      </dsp:txXfrm>
    </dsp:sp>
    <dsp:sp modelId="{40270092-B915-48E1-A54E-B277096678C2}">
      <dsp:nvSpPr>
        <dsp:cNvPr id="0" name=""/>
        <dsp:cNvSpPr/>
      </dsp:nvSpPr>
      <dsp:spPr>
        <a:xfrm>
          <a:off x="4842662" y="3181294"/>
          <a:ext cx="4840743" cy="1222490"/>
        </a:xfrm>
        <a:prstGeom prst="roundRect">
          <a:avLst>
            <a:gd name="adj" fmla="val 10000"/>
          </a:avLst>
        </a:prstGeom>
        <a:gradFill rotWithShape="0">
          <a:gsLst>
            <a:gs pos="0">
              <a:schemeClr val="accent1">
                <a:hueOff val="0"/>
                <a:satOff val="0"/>
                <a:lumOff val="0"/>
                <a:alphaOff val="0"/>
                <a:tint val="70000"/>
                <a:satMod val="100000"/>
                <a:lumMod val="110000"/>
              </a:schemeClr>
            </a:gs>
            <a:gs pos="50000">
              <a:schemeClr val="accent1">
                <a:hueOff val="0"/>
                <a:satOff val="0"/>
                <a:lumOff val="0"/>
                <a:alphaOff val="0"/>
                <a:tint val="75000"/>
                <a:satMod val="101000"/>
                <a:lumMod val="105000"/>
              </a:schemeClr>
            </a:gs>
            <a:gs pos="100000">
              <a:schemeClr val="accent1">
                <a:hueOff val="0"/>
                <a:satOff val="0"/>
                <a:lumOff val="0"/>
                <a:alphaOff val="0"/>
                <a:tint val="82000"/>
                <a:satMod val="104000"/>
                <a:lumMod val="105000"/>
              </a:schemeClr>
            </a:gs>
          </a:gsLst>
          <a:lin ang="27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未知の状況にも対応できる</a:t>
          </a:r>
          <a:br>
            <a:rPr kumimoji="1" lang="en-US" altLang="ja-JP" sz="1800" kern="1200" dirty="0"/>
          </a:br>
          <a:r>
            <a:rPr kumimoji="1" lang="ja-JP" altLang="en-US" sz="2400" b="1" kern="1200" dirty="0"/>
            <a:t>思考力・判断力・表現力等の育成</a:t>
          </a:r>
          <a:endParaRPr kumimoji="1" lang="ja-JP" altLang="en-US" sz="1800" b="1" kern="1200" dirty="0"/>
        </a:p>
      </dsp:txBody>
      <dsp:txXfrm>
        <a:off x="4878468" y="3217100"/>
        <a:ext cx="4769131" cy="1150878"/>
      </dsp:txXfrm>
    </dsp:sp>
    <dsp:sp modelId="{F7ACC6F2-956E-4B1F-9F07-1DC9282FF9EB}">
      <dsp:nvSpPr>
        <dsp:cNvPr id="0" name=""/>
        <dsp:cNvSpPr/>
      </dsp:nvSpPr>
      <dsp:spPr>
        <a:xfrm rot="10800007">
          <a:off x="3398189" y="3569890"/>
          <a:ext cx="1350478" cy="427871"/>
        </a:xfrm>
        <a:prstGeom prst="leftRightArrow">
          <a:avLst>
            <a:gd name="adj1" fmla="val 60000"/>
            <a:gd name="adj2" fmla="val 50000"/>
          </a:avLst>
        </a:prstGeom>
        <a:gradFill rotWithShape="0">
          <a:gsLst>
            <a:gs pos="0">
              <a:schemeClr val="accent1">
                <a:tint val="60000"/>
                <a:hueOff val="0"/>
                <a:satOff val="0"/>
                <a:lumOff val="0"/>
                <a:alphaOff val="0"/>
                <a:tint val="70000"/>
                <a:satMod val="100000"/>
                <a:lumMod val="110000"/>
              </a:schemeClr>
            </a:gs>
            <a:gs pos="50000">
              <a:schemeClr val="accent1">
                <a:tint val="60000"/>
                <a:hueOff val="0"/>
                <a:satOff val="0"/>
                <a:lumOff val="0"/>
                <a:alphaOff val="0"/>
                <a:tint val="75000"/>
                <a:satMod val="101000"/>
                <a:lumMod val="105000"/>
              </a:schemeClr>
            </a:gs>
            <a:gs pos="100000">
              <a:schemeClr val="accent1">
                <a:tint val="60000"/>
                <a:hueOff val="0"/>
                <a:satOff val="0"/>
                <a:lumOff val="0"/>
                <a:alphaOff val="0"/>
                <a:tint val="82000"/>
                <a:satMod val="104000"/>
                <a:lumMod val="105000"/>
              </a:schemeClr>
            </a:gs>
          </a:gsLst>
          <a:lin ang="27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10800000">
        <a:off x="3526550" y="3655464"/>
        <a:ext cx="1093756" cy="256723"/>
      </dsp:txXfrm>
    </dsp:sp>
    <dsp:sp modelId="{56066D77-C0B5-455F-80A9-114946983BEA}">
      <dsp:nvSpPr>
        <dsp:cNvPr id="0" name=""/>
        <dsp:cNvSpPr/>
      </dsp:nvSpPr>
      <dsp:spPr>
        <a:xfrm>
          <a:off x="201051" y="3181284"/>
          <a:ext cx="2953511" cy="1222490"/>
        </a:xfrm>
        <a:prstGeom prst="roundRect">
          <a:avLst>
            <a:gd name="adj" fmla="val 10000"/>
          </a:avLst>
        </a:prstGeom>
        <a:gradFill rotWithShape="0">
          <a:gsLst>
            <a:gs pos="0">
              <a:schemeClr val="accent1">
                <a:hueOff val="0"/>
                <a:satOff val="0"/>
                <a:lumOff val="0"/>
                <a:alphaOff val="0"/>
                <a:tint val="70000"/>
                <a:satMod val="100000"/>
                <a:lumMod val="110000"/>
              </a:schemeClr>
            </a:gs>
            <a:gs pos="50000">
              <a:schemeClr val="accent1">
                <a:hueOff val="0"/>
                <a:satOff val="0"/>
                <a:lumOff val="0"/>
                <a:alphaOff val="0"/>
                <a:tint val="75000"/>
                <a:satMod val="101000"/>
                <a:lumMod val="105000"/>
              </a:schemeClr>
            </a:gs>
            <a:gs pos="100000">
              <a:schemeClr val="accent1">
                <a:hueOff val="0"/>
                <a:satOff val="0"/>
                <a:lumOff val="0"/>
                <a:alphaOff val="0"/>
                <a:tint val="82000"/>
                <a:satMod val="104000"/>
                <a:lumMod val="105000"/>
              </a:schemeClr>
            </a:gs>
          </a:gsLst>
          <a:lin ang="27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生きて働く</a:t>
          </a:r>
          <a:br>
            <a:rPr kumimoji="1" lang="en-US" altLang="ja-JP" sz="1800" kern="1200" dirty="0"/>
          </a:br>
          <a:r>
            <a:rPr kumimoji="1" lang="ja-JP" altLang="en-US" sz="2400" b="1" kern="1200" dirty="0"/>
            <a:t>知識・技能の習得</a:t>
          </a:r>
          <a:endParaRPr kumimoji="1" lang="ja-JP" altLang="en-US" sz="1800" b="1" kern="1200" dirty="0"/>
        </a:p>
      </dsp:txBody>
      <dsp:txXfrm>
        <a:off x="236857" y="3217090"/>
        <a:ext cx="2881899" cy="1150878"/>
      </dsp:txXfrm>
    </dsp:sp>
    <dsp:sp modelId="{5EA9C811-209F-4A05-9A70-7277EA5560CD}">
      <dsp:nvSpPr>
        <dsp:cNvPr id="0" name=""/>
        <dsp:cNvSpPr/>
      </dsp:nvSpPr>
      <dsp:spPr>
        <a:xfrm rot="19056714">
          <a:off x="1887947" y="2187399"/>
          <a:ext cx="1350478" cy="427871"/>
        </a:xfrm>
        <a:prstGeom prst="leftRightArrow">
          <a:avLst>
            <a:gd name="adj1" fmla="val 60000"/>
            <a:gd name="adj2" fmla="val 50000"/>
          </a:avLst>
        </a:prstGeom>
        <a:gradFill rotWithShape="0">
          <a:gsLst>
            <a:gs pos="0">
              <a:schemeClr val="accent1">
                <a:tint val="60000"/>
                <a:hueOff val="0"/>
                <a:satOff val="0"/>
                <a:lumOff val="0"/>
                <a:alphaOff val="0"/>
                <a:tint val="70000"/>
                <a:satMod val="100000"/>
                <a:lumMod val="110000"/>
              </a:schemeClr>
            </a:gs>
            <a:gs pos="50000">
              <a:schemeClr val="accent1">
                <a:tint val="60000"/>
                <a:hueOff val="0"/>
                <a:satOff val="0"/>
                <a:lumOff val="0"/>
                <a:alphaOff val="0"/>
                <a:tint val="75000"/>
                <a:satMod val="101000"/>
                <a:lumMod val="105000"/>
              </a:schemeClr>
            </a:gs>
            <a:gs pos="100000">
              <a:schemeClr val="accent1">
                <a:tint val="60000"/>
                <a:hueOff val="0"/>
                <a:satOff val="0"/>
                <a:lumOff val="0"/>
                <a:alphaOff val="0"/>
                <a:tint val="82000"/>
                <a:satMod val="104000"/>
                <a:lumMod val="105000"/>
              </a:schemeClr>
            </a:gs>
          </a:gsLst>
          <a:lin ang="27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a:off x="2016308" y="2272973"/>
        <a:ext cx="1093756" cy="256723"/>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341443" cy="345605"/>
          </a:xfrm>
          <a:prstGeom prst="rect">
            <a:avLst/>
          </a:prstGeom>
        </p:spPr>
        <p:txBody>
          <a:bodyPr vert="horz" lIns="96606" tIns="48303" rIns="96606" bIns="48303" rtlCol="0"/>
          <a:lstStyle>
            <a:lvl1pPr algn="l" latinLnBrk="0">
              <a:defRPr kumimoji="1" lang="ja-JP" sz="1300"/>
            </a:lvl1pPr>
          </a:lstStyle>
          <a:p>
            <a:endParaRPr kumimoji="1" lang="ja-JP"/>
          </a:p>
        </p:txBody>
      </p:sp>
      <p:sp>
        <p:nvSpPr>
          <p:cNvPr id="3" name="日付プレースホルダー 2"/>
          <p:cNvSpPr>
            <a:spLocks noGrp="1"/>
          </p:cNvSpPr>
          <p:nvPr>
            <p:ph type="dt" idx="1"/>
          </p:nvPr>
        </p:nvSpPr>
        <p:spPr>
          <a:xfrm>
            <a:off x="5674952" y="0"/>
            <a:ext cx="4341443" cy="345605"/>
          </a:xfrm>
          <a:prstGeom prst="rect">
            <a:avLst/>
          </a:prstGeom>
        </p:spPr>
        <p:txBody>
          <a:bodyPr vert="horz" lIns="96606" tIns="48303" rIns="96606" bIns="48303" rtlCol="0"/>
          <a:lstStyle>
            <a:lvl1pPr algn="r" latinLnBrk="0">
              <a:defRPr kumimoji="1" lang="ja-JP" sz="1300"/>
            </a:lvl1pPr>
          </a:lstStyle>
          <a:p>
            <a:fld id="{761991DB-DEE8-4174-9435-9D9F721C6C6A}" type="datetimeFigureOut">
              <a:t>2025/4/14</a:t>
            </a:fld>
            <a:endParaRPr kumimoji="1" lang="ja-JP"/>
          </a:p>
        </p:txBody>
      </p:sp>
      <p:sp>
        <p:nvSpPr>
          <p:cNvPr id="4" name="スライド イメージ プレースホルダー 3"/>
          <p:cNvSpPr>
            <a:spLocks noGrp="1" noRot="1" noChangeAspect="1"/>
          </p:cNvSpPr>
          <p:nvPr>
            <p:ph type="sldImg" idx="2"/>
          </p:nvPr>
        </p:nvSpPr>
        <p:spPr>
          <a:xfrm>
            <a:off x="2941638" y="860425"/>
            <a:ext cx="4135437" cy="2325688"/>
          </a:xfrm>
          <a:prstGeom prst="rect">
            <a:avLst/>
          </a:prstGeom>
          <a:noFill/>
          <a:ln w="12700">
            <a:solidFill>
              <a:prstClr val="black"/>
            </a:solidFill>
          </a:ln>
        </p:spPr>
        <p:txBody>
          <a:bodyPr vert="horz" lIns="96606" tIns="48303" rIns="96606" bIns="48303" rtlCol="0" anchor="ctr"/>
          <a:lstStyle/>
          <a:p>
            <a:endParaRPr kumimoji="1" lang="ja-JP"/>
          </a:p>
        </p:txBody>
      </p:sp>
      <p:sp>
        <p:nvSpPr>
          <p:cNvPr id="5" name="ノート プレースホルダー 4"/>
          <p:cNvSpPr>
            <a:spLocks noGrp="1"/>
          </p:cNvSpPr>
          <p:nvPr>
            <p:ph type="body" sz="quarter" idx="3"/>
          </p:nvPr>
        </p:nvSpPr>
        <p:spPr>
          <a:xfrm>
            <a:off x="1001872" y="3314929"/>
            <a:ext cx="8014970" cy="2712214"/>
          </a:xfrm>
          <a:prstGeom prst="rect">
            <a:avLst/>
          </a:prstGeom>
        </p:spPr>
        <p:txBody>
          <a:bodyPr vert="horz" lIns="96606" tIns="48303" rIns="96606" bIns="48303" rtlCol="0"/>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6" name="フッター プレースホルダー 5"/>
          <p:cNvSpPr>
            <a:spLocks noGrp="1"/>
          </p:cNvSpPr>
          <p:nvPr>
            <p:ph type="ftr" sz="quarter" idx="4"/>
          </p:nvPr>
        </p:nvSpPr>
        <p:spPr>
          <a:xfrm>
            <a:off x="1" y="6542560"/>
            <a:ext cx="4341443" cy="345603"/>
          </a:xfrm>
          <a:prstGeom prst="rect">
            <a:avLst/>
          </a:prstGeom>
        </p:spPr>
        <p:txBody>
          <a:bodyPr vert="horz" lIns="96606" tIns="48303" rIns="96606" bIns="48303" rtlCol="0" anchor="b"/>
          <a:lstStyle>
            <a:lvl1pPr algn="l" latinLnBrk="0">
              <a:defRPr kumimoji="1" lang="ja-JP" sz="1300"/>
            </a:lvl1pPr>
          </a:lstStyle>
          <a:p>
            <a:endParaRPr kumimoji="1" lang="ja-JP"/>
          </a:p>
        </p:txBody>
      </p:sp>
      <p:sp>
        <p:nvSpPr>
          <p:cNvPr id="7" name="スライド番号プレースホルダー 6"/>
          <p:cNvSpPr>
            <a:spLocks noGrp="1"/>
          </p:cNvSpPr>
          <p:nvPr>
            <p:ph type="sldNum" sz="quarter" idx="5"/>
          </p:nvPr>
        </p:nvSpPr>
        <p:spPr>
          <a:xfrm>
            <a:off x="5674952" y="6542560"/>
            <a:ext cx="4341443" cy="345603"/>
          </a:xfrm>
          <a:prstGeom prst="rect">
            <a:avLst/>
          </a:prstGeom>
        </p:spPr>
        <p:txBody>
          <a:bodyPr vert="horz" lIns="96606" tIns="48303" rIns="96606" bIns="48303" rtlCol="0" anchor="b"/>
          <a:lstStyle>
            <a:lvl1pPr algn="r" latinLnBrk="0">
              <a:defRPr kumimoji="1" lang="ja-JP" sz="1300"/>
            </a:lvl1pPr>
          </a:lstStyle>
          <a:p>
            <a:fld id="{A7666ED7-631A-46AF-B451-227D0A8685A0}" type="slidenum">
              <a:t>‹#›</a:t>
            </a:fld>
            <a:endParaRPr kumimoji="1" lang="ja-JP"/>
          </a:p>
        </p:txBody>
      </p:sp>
    </p:spTree>
    <p:extLst>
      <p:ext uri="{BB962C8B-B14F-4D97-AF65-F5344CB8AC3E}">
        <p14:creationId xmlns:p14="http://schemas.microsoft.com/office/powerpoint/2010/main" val="40259881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lang="ja-JP" sz="1200" kern="1200">
        <a:solidFill>
          <a:schemeClr val="tx1"/>
        </a:solidFill>
        <a:latin typeface="+mn-lt"/>
        <a:ea typeface="+mn-ea"/>
        <a:cs typeface="+mn-cs"/>
      </a:defRPr>
    </a:lvl1pPr>
    <a:lvl2pPr marL="457200" algn="l" defTabSz="914400" rtl="0" eaLnBrk="1" latinLnBrk="0" hangingPunct="1">
      <a:defRPr kumimoji="1" lang="ja-JP" sz="1200" kern="1200">
        <a:solidFill>
          <a:schemeClr val="tx1"/>
        </a:solidFill>
        <a:latin typeface="+mn-lt"/>
        <a:ea typeface="+mn-ea"/>
        <a:cs typeface="+mn-cs"/>
      </a:defRPr>
    </a:lvl2pPr>
    <a:lvl3pPr marL="914400" algn="l" defTabSz="914400" rtl="0" eaLnBrk="1" latinLnBrk="0" hangingPunct="1">
      <a:defRPr kumimoji="1" lang="ja-JP" sz="1200" kern="1200">
        <a:solidFill>
          <a:schemeClr val="tx1"/>
        </a:solidFill>
        <a:latin typeface="+mn-lt"/>
        <a:ea typeface="+mn-ea"/>
        <a:cs typeface="+mn-cs"/>
      </a:defRPr>
    </a:lvl3pPr>
    <a:lvl4pPr marL="1371600" algn="l" defTabSz="914400" rtl="0" eaLnBrk="1" latinLnBrk="0" hangingPunct="1">
      <a:defRPr kumimoji="1" lang="ja-JP" sz="1200" kern="1200">
        <a:solidFill>
          <a:schemeClr val="tx1"/>
        </a:solidFill>
        <a:latin typeface="+mn-lt"/>
        <a:ea typeface="+mn-ea"/>
        <a:cs typeface="+mn-cs"/>
      </a:defRPr>
    </a:lvl4pPr>
    <a:lvl5pPr marL="1828800" algn="l" defTabSz="914400" rtl="0" eaLnBrk="1" latinLnBrk="0" hangingPunct="1">
      <a:defRPr kumimoji="1" lang="ja-JP" sz="1200" kern="1200">
        <a:solidFill>
          <a:schemeClr val="tx1"/>
        </a:solidFill>
        <a:latin typeface="+mn-lt"/>
        <a:ea typeface="+mn-ea"/>
        <a:cs typeface="+mn-cs"/>
      </a:defRPr>
    </a:lvl5pPr>
    <a:lvl6pPr marL="2286000" algn="l" defTabSz="914400" rtl="0" eaLnBrk="1" latinLnBrk="0" hangingPunct="1">
      <a:defRPr kumimoji="1" lang="ja-JP" sz="1200" kern="1200">
        <a:solidFill>
          <a:schemeClr val="tx1"/>
        </a:solidFill>
        <a:latin typeface="+mn-lt"/>
        <a:ea typeface="+mn-ea"/>
        <a:cs typeface="+mn-cs"/>
      </a:defRPr>
    </a:lvl6pPr>
    <a:lvl7pPr marL="2743200" algn="l" defTabSz="914400" rtl="0" eaLnBrk="1" latinLnBrk="0" hangingPunct="1">
      <a:defRPr kumimoji="1" lang="ja-JP" sz="1200" kern="1200">
        <a:solidFill>
          <a:schemeClr val="tx1"/>
        </a:solidFill>
        <a:latin typeface="+mn-lt"/>
        <a:ea typeface="+mn-ea"/>
        <a:cs typeface="+mn-cs"/>
      </a:defRPr>
    </a:lvl7pPr>
    <a:lvl8pPr marL="3200400" algn="l" defTabSz="914400" rtl="0" eaLnBrk="1" latinLnBrk="0" hangingPunct="1">
      <a:defRPr kumimoji="1" lang="ja-JP" sz="1200" kern="1200">
        <a:solidFill>
          <a:schemeClr val="tx1"/>
        </a:solidFill>
        <a:latin typeface="+mn-lt"/>
        <a:ea typeface="+mn-ea"/>
        <a:cs typeface="+mn-cs"/>
      </a:defRPr>
    </a:lvl8pPr>
    <a:lvl9pPr marL="3657600" algn="l" defTabSz="914400" rtl="0" eaLnBrk="1" latinLnBrk="0" hangingPunct="1">
      <a:defRPr kumimoji="1" lang="ja-JP"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dirty="0">
                <a:cs typeface="Calibri"/>
              </a:rPr>
              <a:t>このテンプレートを作成したのは、</a:t>
            </a:r>
            <a:r>
              <a:rPr kumimoji="1" lang="ja-JP" baseline="0" dirty="0">
                <a:cs typeface="Calibri"/>
              </a:rPr>
              <a:t> プロジェクト チームの各メンバーが自分の調査内容を発表できるように、チーム独自のテーマを適用したスライド セットを提供するためです。ここでは、各メンバーが自分用としてこのセットに新しいスライドを追加する方法をご説明します。 </a:t>
            </a:r>
          </a:p>
          <a:p>
            <a:br>
              <a:rPr kumimoji="1" lang="ja-JP" baseline="0" dirty="0">
                <a:cs typeface="Calibri"/>
              </a:rPr>
            </a:br>
            <a:endParaRPr kumimoji="1" lang="ja-JP" baseline="0" dirty="0">
              <a:cs typeface="Calibri"/>
            </a:endParaRPr>
          </a:p>
          <a:p>
            <a:r>
              <a:rPr kumimoji="1" lang="ja-JP" dirty="0">
                <a:cs typeface="Calibri"/>
              </a:rPr>
              <a:t>スライドを追加する場所を特定します。</a:t>
            </a:r>
            <a:r>
              <a:rPr kumimoji="1" lang="ja-JP" baseline="0" dirty="0">
                <a:cs typeface="Calibri"/>
              </a:rPr>
              <a:t> 会議に参加するには、タイルで [ </a:t>
            </a:r>
            <a:r>
              <a:rPr kumimoji="1" lang="ja-JP" dirty="0">
                <a:cs typeface="Calibri"/>
              </a:rPr>
              <a:t>または </a:t>
            </a:r>
            <a:r>
              <a:rPr kumimoji="1" lang="ja-JP" baseline="0" dirty="0">
                <a:cs typeface="Calibri"/>
              </a:rPr>
              <a:t>サムネイル ウィンドウで既存のスライドを選び、</a:t>
            </a:r>
            <a:r>
              <a:rPr kumimoji="1" lang="ja-JP" dirty="0"/>
              <a:t>[新しいスライド] ボタンをクリックします。</a:t>
            </a:r>
            <a:r>
              <a:rPr kumimoji="1" lang="ja-JP" baseline="0" dirty="0"/>
              <a:t> その後に </a:t>
            </a:r>
            <a:r>
              <a:rPr kumimoji="1" lang="ja-JP" dirty="0"/>
              <a:t>レイアウトを選びます。</a:t>
            </a:r>
            <a:r>
              <a:rPr kumimoji="1" lang="ja-JP" baseline="0" dirty="0"/>
              <a:t> </a:t>
            </a:r>
          </a:p>
          <a:p>
            <a:br>
              <a:rPr kumimoji="1" lang="ja-JP" baseline="0" dirty="0">
                <a:cs typeface="Calibri"/>
              </a:rPr>
            </a:br>
            <a:endParaRPr kumimoji="1" lang="ja-JP" baseline="0" dirty="0">
              <a:cs typeface="Calibri"/>
            </a:endParaRPr>
          </a:p>
          <a:p>
            <a:r>
              <a:rPr kumimoji="1" lang="ja-JP" baseline="0" dirty="0"/>
              <a:t>新しいスライドには、選択した前のスライドと同じテーマが適用されます。 </a:t>
            </a:r>
          </a:p>
          <a:p>
            <a:br>
              <a:rPr kumimoji="1" lang="ja-JP" b="1" baseline="0" dirty="0">
                <a:cs typeface="Calibri"/>
              </a:rPr>
            </a:br>
            <a:endParaRPr kumimoji="1" lang="ja-JP" b="1" baseline="0" dirty="0">
              <a:cs typeface="Calibri"/>
            </a:endParaRPr>
          </a:p>
          <a:p>
            <a:r>
              <a:rPr kumimoji="1" lang="ja-JP" b="1" baseline="0" dirty="0"/>
              <a:t>ご注意ください! </a:t>
            </a:r>
            <a:r>
              <a:rPr kumimoji="1" lang="ja-JP" baseline="0" dirty="0"/>
              <a:t>仲間のプレゼンターの迷惑になるので、テーマを誤って変更しないようにしてください。[デザイン] タブからテーマのバリエーションを選んだ場合に、このような状況になります。テーマを変更すると、プレゼンテーションのすべてのスライドのテーマが変更されます。 </a:t>
            </a:r>
            <a:endParaRPr kumimoji="1" lang="ja-JP" dirty="0"/>
          </a:p>
        </p:txBody>
      </p:sp>
      <p:sp>
        <p:nvSpPr>
          <p:cNvPr id="4" name="スライド番号プレースホルダー 3"/>
          <p:cNvSpPr>
            <a:spLocks noGrp="1"/>
          </p:cNvSpPr>
          <p:nvPr>
            <p:ph type="sldNum" sz="quarter" idx="10"/>
          </p:nvPr>
        </p:nvSpPr>
        <p:spPr/>
        <p:txBody>
          <a:bodyPr/>
          <a:lstStyle/>
          <a:p>
            <a:fld id="{A7666ED7-631A-46AF-B451-227D0A8685A0}" type="slidenum">
              <a:rPr kumimoji="1" lang="ja-JP"/>
              <a:t>1</a:t>
            </a:fld>
            <a:endParaRPr kumimoji="1" lang="ja-JP"/>
          </a:p>
        </p:txBody>
      </p:sp>
    </p:spTree>
    <p:extLst>
      <p:ext uri="{BB962C8B-B14F-4D97-AF65-F5344CB8AC3E}">
        <p14:creationId xmlns:p14="http://schemas.microsoft.com/office/powerpoint/2010/main" val="235738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dirty="0">
                <a:cs typeface="Calibri"/>
              </a:rPr>
              <a:t>このテンプレートを作成したのは、</a:t>
            </a:r>
            <a:r>
              <a:rPr kumimoji="1" lang="ja-JP" baseline="0" dirty="0">
                <a:cs typeface="Calibri"/>
              </a:rPr>
              <a:t> プロジェクト チームの各メンバーが自分の調査内容を発表できるように、チーム独自のテーマを適用したスライド セットを提供するためです。ここでは、各メンバーが自分用としてこのセットに新しいスライドを追加する方法をご説明します。 </a:t>
            </a:r>
          </a:p>
          <a:p>
            <a:br>
              <a:rPr kumimoji="1" lang="ja-JP" baseline="0" dirty="0">
                <a:cs typeface="Calibri"/>
              </a:rPr>
            </a:br>
            <a:endParaRPr kumimoji="1" lang="ja-JP" baseline="0" dirty="0">
              <a:cs typeface="Calibri"/>
            </a:endParaRPr>
          </a:p>
          <a:p>
            <a:r>
              <a:rPr kumimoji="1" lang="ja-JP" dirty="0">
                <a:cs typeface="Calibri"/>
              </a:rPr>
              <a:t>スライドを追加する場所を特定します。</a:t>
            </a:r>
            <a:r>
              <a:rPr kumimoji="1" lang="ja-JP" baseline="0" dirty="0">
                <a:cs typeface="Calibri"/>
              </a:rPr>
              <a:t> 会議に参加するには、タイルで [ </a:t>
            </a:r>
            <a:r>
              <a:rPr kumimoji="1" lang="ja-JP" dirty="0">
                <a:cs typeface="Calibri"/>
              </a:rPr>
              <a:t>または </a:t>
            </a:r>
            <a:r>
              <a:rPr kumimoji="1" lang="ja-JP" baseline="0" dirty="0">
                <a:cs typeface="Calibri"/>
              </a:rPr>
              <a:t>サムネイル ウィンドウで既存のスライドを選び、</a:t>
            </a:r>
            <a:r>
              <a:rPr kumimoji="1" lang="ja-JP" dirty="0"/>
              <a:t>[新しいスライド] ボタンをクリックします。</a:t>
            </a:r>
            <a:r>
              <a:rPr kumimoji="1" lang="ja-JP" baseline="0" dirty="0"/>
              <a:t> その後に </a:t>
            </a:r>
            <a:r>
              <a:rPr kumimoji="1" lang="ja-JP" dirty="0"/>
              <a:t>レイアウトを選びます。</a:t>
            </a:r>
            <a:r>
              <a:rPr kumimoji="1" lang="ja-JP" baseline="0" dirty="0"/>
              <a:t> </a:t>
            </a:r>
          </a:p>
          <a:p>
            <a:br>
              <a:rPr kumimoji="1" lang="ja-JP" baseline="0" dirty="0">
                <a:cs typeface="Calibri"/>
              </a:rPr>
            </a:br>
            <a:endParaRPr kumimoji="1" lang="ja-JP" baseline="0" dirty="0">
              <a:cs typeface="Calibri"/>
            </a:endParaRPr>
          </a:p>
          <a:p>
            <a:r>
              <a:rPr kumimoji="1" lang="ja-JP" baseline="0" dirty="0"/>
              <a:t>新しいスライドには、選択した前のスライドと同じテーマが適用されます。 </a:t>
            </a:r>
          </a:p>
          <a:p>
            <a:br>
              <a:rPr kumimoji="1" lang="ja-JP" b="1" baseline="0" dirty="0">
                <a:cs typeface="Calibri"/>
              </a:rPr>
            </a:br>
            <a:endParaRPr kumimoji="1" lang="ja-JP" b="1" baseline="0" dirty="0">
              <a:cs typeface="Calibri"/>
            </a:endParaRPr>
          </a:p>
          <a:p>
            <a:r>
              <a:rPr kumimoji="1" lang="ja-JP" b="1" baseline="0" dirty="0"/>
              <a:t>ご注意ください! </a:t>
            </a:r>
            <a:r>
              <a:rPr kumimoji="1" lang="ja-JP" baseline="0" dirty="0"/>
              <a:t>仲間のプレゼンターの迷惑になるので、テーマを誤って変更しないようにしてください。[デザイン] タブからテーマのバリエーションを選んだ場合に、このような状況になります。テーマを変更すると、プレゼンテーションのすべてのスライドのテーマが変更されます。 </a:t>
            </a:r>
            <a:endParaRPr kumimoji="1" lang="ja-JP" dirty="0"/>
          </a:p>
        </p:txBody>
      </p:sp>
      <p:sp>
        <p:nvSpPr>
          <p:cNvPr id="4" name="スライド番号プレースホルダー 3"/>
          <p:cNvSpPr>
            <a:spLocks noGrp="1"/>
          </p:cNvSpPr>
          <p:nvPr>
            <p:ph type="sldNum" sz="quarter" idx="10"/>
          </p:nvPr>
        </p:nvSpPr>
        <p:spPr/>
        <p:txBody>
          <a:bodyPr/>
          <a:lstStyle/>
          <a:p>
            <a:fld id="{A7666ED7-631A-46AF-B451-227D0A8685A0}" type="slidenum">
              <a:rPr kumimoji="1" lang="en-US" altLang="ja-JP"/>
              <a:t>2</a:t>
            </a:fld>
            <a:endParaRPr kumimoji="1" lang="ja-JP"/>
          </a:p>
        </p:txBody>
      </p:sp>
    </p:spTree>
    <p:extLst>
      <p:ext uri="{BB962C8B-B14F-4D97-AF65-F5344CB8AC3E}">
        <p14:creationId xmlns:p14="http://schemas.microsoft.com/office/powerpoint/2010/main" val="48778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FB667E1-E601-4AAF-B95C-B25720D70A60}" type="slidenum">
              <a:rPr lang="en-US" altLang="ja-JP" smtClean="0"/>
              <a:pPr/>
              <a:t>19</a:t>
            </a:fld>
            <a:endParaRPr lang="en-US" altLang="ja-JP" dirty="0"/>
          </a:p>
        </p:txBody>
      </p:sp>
    </p:spTree>
    <p:extLst>
      <p:ext uri="{BB962C8B-B14F-4D97-AF65-F5344CB8AC3E}">
        <p14:creationId xmlns:p14="http://schemas.microsoft.com/office/powerpoint/2010/main" val="425824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ba4ce5b81f_0_0:notes"/>
          <p:cNvSpPr>
            <a:spLocks noGrp="1" noRot="1" noChangeAspect="1"/>
          </p:cNvSpPr>
          <p:nvPr>
            <p:ph type="sldImg" idx="2"/>
          </p:nvPr>
        </p:nvSpPr>
        <p:spPr>
          <a:xfrm>
            <a:off x="2890838" y="471488"/>
            <a:ext cx="4192587" cy="23574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ba4ce5b81f_0_0:notes"/>
          <p:cNvSpPr txBox="1">
            <a:spLocks noGrp="1"/>
          </p:cNvSpPr>
          <p:nvPr>
            <p:ph type="body" idx="1"/>
          </p:nvPr>
        </p:nvSpPr>
        <p:spPr>
          <a:xfrm>
            <a:off x="997484" y="2986217"/>
            <a:ext cx="7979873" cy="28290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758f5650b_0_3:notes"/>
          <p:cNvSpPr>
            <a:spLocks noGrp="1" noRot="1" noChangeAspect="1"/>
          </p:cNvSpPr>
          <p:nvPr>
            <p:ph type="sldImg" idx="2"/>
          </p:nvPr>
        </p:nvSpPr>
        <p:spPr>
          <a:xfrm>
            <a:off x="2890838" y="471488"/>
            <a:ext cx="4192587" cy="23574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758f5650b_0_3:notes"/>
          <p:cNvSpPr txBox="1">
            <a:spLocks noGrp="1"/>
          </p:cNvSpPr>
          <p:nvPr>
            <p:ph type="body" idx="1"/>
          </p:nvPr>
        </p:nvSpPr>
        <p:spPr>
          <a:xfrm>
            <a:off x="997484" y="2986217"/>
            <a:ext cx="7979873" cy="28290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ba4ce5b8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ba4ce5b8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ba4ce5b8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ba4ce5b8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国土交通省　公共交通機関メリット</a:t>
            </a:r>
          </a:p>
        </p:txBody>
      </p:sp>
    </p:spTree>
    <p:extLst>
      <p:ext uri="{BB962C8B-B14F-4D97-AF65-F5344CB8AC3E}">
        <p14:creationId xmlns:p14="http://schemas.microsoft.com/office/powerpoint/2010/main" val="3236389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4" name="長方形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603504" y="770467"/>
            <a:ext cx="10782300" cy="3352800"/>
          </a:xfrm>
        </p:spPr>
        <p:txBody>
          <a:bodyPr anchor="b">
            <a:noAutofit/>
          </a:bodyPr>
          <a:lstStyle>
            <a:lvl1pPr algn="l" latinLnBrk="0">
              <a:lnSpc>
                <a:spcPct val="80000"/>
              </a:lnSpc>
              <a:defRPr kumimoji="1" lang="ja-JP" sz="8800" spc="-120" baseline="0">
                <a:solidFill>
                  <a:srgbClr val="FFFFFF"/>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dirty="0"/>
              <a:t>マスター タイトルのスタイルを編集するには、ここをクリック</a:t>
            </a:r>
          </a:p>
        </p:txBody>
      </p:sp>
      <p:sp>
        <p:nvSpPr>
          <p:cNvPr id="3" name="サブタイトル 2"/>
          <p:cNvSpPr>
            <a:spLocks noGrp="1"/>
          </p:cNvSpPr>
          <p:nvPr>
            <p:ph type="subTitle" idx="1"/>
          </p:nvPr>
        </p:nvSpPr>
        <p:spPr>
          <a:xfrm>
            <a:off x="667512" y="4206876"/>
            <a:ext cx="9228201" cy="1645920"/>
          </a:xfrm>
        </p:spPr>
        <p:txBody>
          <a:bodyPr>
            <a:normAutofit/>
          </a:bodyPr>
          <a:lstStyle>
            <a:lvl1pPr marL="0" indent="0" algn="l" latinLnBrk="0">
              <a:buNone/>
              <a:defRPr kumimoji="1" 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lgn="ctr" latinLnBrk="0">
              <a:buNone/>
              <a:defRPr kumimoji="1" lang="ja-JP" sz="2800"/>
            </a:lvl2pPr>
            <a:lvl3pPr marL="914400" indent="0" algn="ctr" latinLnBrk="0">
              <a:buNone/>
              <a:defRPr kumimoji="1" lang="ja-JP" sz="2400"/>
            </a:lvl3pPr>
            <a:lvl4pPr marL="1371600" indent="0" algn="ctr" latinLnBrk="0">
              <a:buNone/>
              <a:defRPr kumimoji="1" lang="ja-JP" sz="2000"/>
            </a:lvl4pPr>
            <a:lvl5pPr marL="1828800" indent="0" algn="ctr" latinLnBrk="0">
              <a:buNone/>
              <a:defRPr kumimoji="1" lang="ja-JP" sz="2000"/>
            </a:lvl5pPr>
            <a:lvl6pPr marL="2286000" indent="0" algn="ctr" latinLnBrk="0">
              <a:buNone/>
              <a:defRPr kumimoji="1" lang="ja-JP" sz="2000"/>
            </a:lvl6pPr>
            <a:lvl7pPr marL="2743200" indent="0" algn="ctr" latinLnBrk="0">
              <a:buNone/>
              <a:defRPr kumimoji="1" lang="ja-JP" sz="2000"/>
            </a:lvl7pPr>
            <a:lvl8pPr marL="3200400" indent="0" algn="ctr" latinLnBrk="0">
              <a:buNone/>
              <a:defRPr kumimoji="1" lang="ja-JP" sz="2000"/>
            </a:lvl8pPr>
            <a:lvl9pPr marL="3657600" indent="0" algn="ctr" latinLnBrk="0">
              <a:buNone/>
              <a:defRPr kumimoji="1" lang="ja-JP" sz="2000"/>
            </a:lvl9pPr>
          </a:lstStyle>
          <a:p>
            <a:r>
              <a:rPr kumimoji="1" lang="ja-JP"/>
              <a:t>マスター サブタイトルのスタイルを編集するには、ここをクリック</a:t>
            </a:r>
          </a:p>
        </p:txBody>
      </p:sp>
      <p:sp>
        <p:nvSpPr>
          <p:cNvPr id="7" name="日付プレースホルダー 6"/>
          <p:cNvSpPr>
            <a:spLocks noGrp="1"/>
          </p:cNvSpPr>
          <p:nvPr>
            <p:ph type="dt" sz="half" idx="10"/>
          </p:nvPr>
        </p:nvSpPr>
        <p:spPr/>
        <p:txBody>
          <a:bodyPr/>
          <a:lstStyle>
            <a:lvl1pPr latinLnBrk="0">
              <a:defRPr kumimoji="1" lang="ja-JP">
                <a:solidFill>
                  <a:srgbClr val="FFFFFF">
                    <a:alpha val="80000"/>
                  </a:srgbClr>
                </a:solidFill>
                <a:latin typeface="Meiryo UI" panose="020B0604030504040204" pitchFamily="50" charset="-128"/>
                <a:ea typeface="Meiryo UI" panose="020B0604030504040204" pitchFamily="50" charset="-128"/>
                <a:cs typeface="Meiryo UI" panose="020B0604030504040204" pitchFamily="50" charset="-128"/>
              </a:defRPr>
            </a:lvl1pPr>
          </a:lstStyle>
          <a:p>
            <a:fld id="{5586B75A-687E-405C-8A0B-8D00578BA2C3}" type="datetimeFigureOut">
              <a:rPr lang="en-US" altLang="ja-JP" smtClean="0"/>
              <a:pPr/>
              <a:t>4/14/2025</a:t>
            </a:fld>
            <a:endParaRPr lang="ja-JP" altLang="en-US"/>
          </a:p>
        </p:txBody>
      </p:sp>
      <p:sp>
        <p:nvSpPr>
          <p:cNvPr id="8" name="フッター プレースホルダー 7"/>
          <p:cNvSpPr>
            <a:spLocks noGrp="1"/>
          </p:cNvSpPr>
          <p:nvPr>
            <p:ph type="ftr" sz="quarter" idx="11"/>
          </p:nvPr>
        </p:nvSpPr>
        <p:spPr/>
        <p:txBody>
          <a:bodyPr/>
          <a:lstStyle>
            <a:lvl1pPr latinLnBrk="0">
              <a:defRPr kumimoji="1" lang="ja-JP">
                <a:solidFill>
                  <a:srgbClr val="FFFFFF">
                    <a:alpha val="80000"/>
                  </a:srgbClr>
                </a:solidFill>
                <a:latin typeface="Meiryo UI" panose="020B0604030504040204" pitchFamily="50" charset="-128"/>
                <a:ea typeface="Meiryo UI" panose="020B0604030504040204" pitchFamily="50" charset="-128"/>
                <a:cs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latinLnBrk="0">
              <a:defRPr kumimoji="1" lang="ja-JP">
                <a:solidFill>
                  <a:srgbClr val="FFFFFF">
                    <a:alpha val="25000"/>
                  </a:srgbClr>
                </a:solidFill>
                <a:latin typeface="Meiryo UI" panose="020B0604030504040204" pitchFamily="50" charset="-128"/>
                <a:ea typeface="Meiryo UI" panose="020B0604030504040204" pitchFamily="50" charset="-128"/>
                <a:cs typeface="Meiryo UI" panose="020B0604030504040204" pitchFamily="50" charset="-128"/>
              </a:defRPr>
            </a:lvl1pPr>
          </a:lstStyle>
          <a:p>
            <a:fld id="{4FAB73BC-B049-4115-A692-8D63A059BFB8}" type="slidenum">
              <a:rPr lang="en-US" altLang="ja-JP" smtClean="0"/>
              <a:pPr/>
              <a:t>‹#›</a:t>
            </a:fld>
            <a:endParaRPr lang="en-US" altLang="ja-JP"/>
          </a:p>
        </p:txBody>
      </p:sp>
    </p:spTree>
    <p:extLst>
      <p:ext uri="{BB962C8B-B14F-4D97-AF65-F5344CB8AC3E}">
        <p14:creationId xmlns:p14="http://schemas.microsoft.com/office/powerpoint/2010/main" val="194268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t>マスター タイトルのスタイルを編集するには、ここをクリック</a:t>
            </a:r>
          </a:p>
        </p:txBody>
      </p:sp>
      <p:sp>
        <p:nvSpPr>
          <p:cNvPr id="3" name="縦書きテキスト プレースホルダー 2"/>
          <p:cNvSpPr>
            <a:spLocks noGrp="1"/>
          </p:cNvSpPr>
          <p:nvPr>
            <p:ph type="body" orient="vert" idx="1"/>
          </p:nvPr>
        </p:nvSpPr>
        <p:spPr/>
        <p:txBody>
          <a:bodyPr vert="eaVert"/>
          <a:lstStyle>
            <a:lvl1pPr>
              <a:defRPr>
                <a:latin typeface="Meiryo UI" panose="020B0604030504040204" pitchFamily="50" charset="-128"/>
                <a:ea typeface="Meiryo UI" panose="020B0604030504040204" pitchFamily="50" charset="-128"/>
                <a:cs typeface="Meiryo UI" panose="020B0604030504040204" pitchFamily="50" charset="-128"/>
              </a:defRPr>
            </a:lvl1pPr>
            <a:lvl2pPr>
              <a:defRPr>
                <a:latin typeface="Meiryo UI" panose="020B0604030504040204" pitchFamily="50" charset="-128"/>
                <a:ea typeface="Meiryo UI" panose="020B0604030504040204" pitchFamily="50" charset="-128"/>
                <a:cs typeface="Meiryo UI" panose="020B0604030504040204" pitchFamily="50" charset="-128"/>
              </a:defRPr>
            </a:lvl2pPr>
            <a:lvl3pPr>
              <a:defRPr>
                <a:latin typeface="Meiryo UI" panose="020B0604030504040204" pitchFamily="50" charset="-128"/>
                <a:ea typeface="Meiryo UI" panose="020B0604030504040204" pitchFamily="50" charset="-128"/>
                <a:cs typeface="Meiryo UI" panose="020B0604030504040204" pitchFamily="50" charset="-128"/>
              </a:defRPr>
            </a:lvl3pPr>
            <a:lvl4pPr>
              <a:defRPr>
                <a:latin typeface="Meiryo UI" panose="020B0604030504040204" pitchFamily="50" charset="-128"/>
                <a:ea typeface="Meiryo UI" panose="020B0604030504040204" pitchFamily="50" charset="-128"/>
                <a:cs typeface="Meiryo UI" panose="020B0604030504040204" pitchFamily="50" charset="-128"/>
              </a:defRPr>
            </a:lvl4pPr>
            <a:lvl5pPr>
              <a:defRPr>
                <a:latin typeface="Meiryo UI" panose="020B0604030504040204" pitchFamily="50" charset="-128"/>
                <a:ea typeface="Meiryo UI" panose="020B0604030504040204" pitchFamily="50" charset="-128"/>
                <a:cs typeface="Meiryo UI" panose="020B0604030504040204" pitchFamily="50" charset="-128"/>
              </a:defRPr>
            </a:lvl5p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5F4E5243-F52A-4D37-9694-EB26C6C31910}" type="datetimeFigureOut">
              <a:rPr lang="en-US" altLang="ja-JP" smtClean="0"/>
              <a:pPr/>
              <a:t>4/14/2025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4FAB73BC-B049-4115-A692-8D63A059BFB8}" type="slidenum">
              <a:rPr lang="en-US" altLang="ja-JP" smtClean="0"/>
              <a:pPr/>
              <a:t>‹#›</a:t>
            </a:fld>
            <a:endParaRPr lang="en-US" altLang="ja-JP"/>
          </a:p>
        </p:txBody>
      </p:sp>
    </p:spTree>
    <p:extLst>
      <p:ext uri="{BB962C8B-B14F-4D97-AF65-F5344CB8AC3E}">
        <p14:creationId xmlns:p14="http://schemas.microsoft.com/office/powerpoint/2010/main" val="250404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43950" y="695325"/>
            <a:ext cx="2628900" cy="4800600"/>
          </a:xfrm>
        </p:spPr>
        <p:txBody>
          <a:bodyPr vert="eaVert"/>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t>マスター タイトルのスタイルを編集するには、ここをクリック</a:t>
            </a:r>
          </a:p>
        </p:txBody>
      </p:sp>
      <p:sp>
        <p:nvSpPr>
          <p:cNvPr id="3" name="縦書きテキスト プレースホルダー 2"/>
          <p:cNvSpPr>
            <a:spLocks noGrp="1"/>
          </p:cNvSpPr>
          <p:nvPr>
            <p:ph type="body" orient="vert" idx="1"/>
          </p:nvPr>
        </p:nvSpPr>
        <p:spPr>
          <a:xfrm>
            <a:off x="771525" y="714375"/>
            <a:ext cx="7734300" cy="5400675"/>
          </a:xfrm>
        </p:spPr>
        <p:txBody>
          <a:bodyPr vert="eaVert"/>
          <a:lstStyle>
            <a:lvl1pPr>
              <a:defRPr>
                <a:latin typeface="Meiryo UI" panose="020B0604030504040204" pitchFamily="50" charset="-128"/>
                <a:ea typeface="Meiryo UI" panose="020B0604030504040204" pitchFamily="50" charset="-128"/>
                <a:cs typeface="Meiryo UI" panose="020B0604030504040204" pitchFamily="50" charset="-128"/>
              </a:defRPr>
            </a:lvl1pPr>
            <a:lvl2pPr>
              <a:defRPr>
                <a:latin typeface="Meiryo UI" panose="020B0604030504040204" pitchFamily="50" charset="-128"/>
                <a:ea typeface="Meiryo UI" panose="020B0604030504040204" pitchFamily="50" charset="-128"/>
                <a:cs typeface="Meiryo UI" panose="020B0604030504040204" pitchFamily="50" charset="-128"/>
              </a:defRPr>
            </a:lvl2pPr>
            <a:lvl3pPr>
              <a:defRPr>
                <a:latin typeface="Meiryo UI" panose="020B0604030504040204" pitchFamily="50" charset="-128"/>
                <a:ea typeface="Meiryo UI" panose="020B0604030504040204" pitchFamily="50" charset="-128"/>
                <a:cs typeface="Meiryo UI" panose="020B0604030504040204" pitchFamily="50" charset="-128"/>
              </a:defRPr>
            </a:lvl3pPr>
            <a:lvl4pPr>
              <a:defRPr>
                <a:latin typeface="Meiryo UI" panose="020B0604030504040204" pitchFamily="50" charset="-128"/>
                <a:ea typeface="Meiryo UI" panose="020B0604030504040204" pitchFamily="50" charset="-128"/>
                <a:cs typeface="Meiryo UI" panose="020B0604030504040204" pitchFamily="50" charset="-128"/>
              </a:defRPr>
            </a:lvl4pPr>
            <a:lvl5pPr>
              <a:defRPr>
                <a:latin typeface="Meiryo UI" panose="020B0604030504040204" pitchFamily="50" charset="-128"/>
                <a:ea typeface="Meiryo UI" panose="020B0604030504040204" pitchFamily="50" charset="-128"/>
                <a:cs typeface="Meiryo UI" panose="020B0604030504040204" pitchFamily="50" charset="-128"/>
              </a:defRPr>
            </a:lvl5p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3A77B6E1-634A-48DC-9E8B-D894023267EF}" type="datetimeFigureOut">
              <a:rPr lang="en-US" altLang="ja-JP" smtClean="0"/>
              <a:pPr/>
              <a:t>4/14/2025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4FAB73BC-B049-4115-A692-8D63A059BFB8}" type="slidenum">
              <a:rPr lang="en-US" altLang="ja-JP" smtClean="0"/>
              <a:pPr/>
              <a:t>‹#›</a:t>
            </a:fld>
            <a:endParaRPr lang="en-US" altLang="ja-JP"/>
          </a:p>
        </p:txBody>
      </p:sp>
    </p:spTree>
    <p:extLst>
      <p:ext uri="{BB962C8B-B14F-4D97-AF65-F5344CB8AC3E}">
        <p14:creationId xmlns:p14="http://schemas.microsoft.com/office/powerpoint/2010/main" val="368598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238264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イメージ"/>
          <p:cNvSpPr>
            <a:spLocks noGrp="1"/>
          </p:cNvSpPr>
          <p:nvPr>
            <p:ph type="pic" sz="half" idx="13"/>
          </p:nvPr>
        </p:nvSpPr>
        <p:spPr>
          <a:xfrm>
            <a:off x="5480050" y="1574800"/>
            <a:ext cx="6972301" cy="46482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844551" y="1574800"/>
            <a:ext cx="5111750" cy="4648200"/>
          </a:xfrm>
          <a:prstGeom prst="rect">
            <a:avLst/>
          </a:prstGeom>
        </p:spPr>
        <p:txBody>
          <a:bodyPr/>
          <a:lstStyle>
            <a:lvl1pPr marL="209570" indent="-209570">
              <a:spcBef>
                <a:spcPts val="1687"/>
              </a:spcBef>
              <a:defRPr sz="1425"/>
            </a:lvl1pPr>
            <a:lvl2pPr marL="419141" indent="-209570">
              <a:spcBef>
                <a:spcPts val="1687"/>
              </a:spcBef>
              <a:defRPr sz="1425"/>
            </a:lvl2pPr>
            <a:lvl3pPr marL="628711" indent="-209570">
              <a:spcBef>
                <a:spcPts val="1687"/>
              </a:spcBef>
              <a:defRPr sz="1425"/>
            </a:lvl3pPr>
            <a:lvl4pPr marL="838282" indent="-209570">
              <a:spcBef>
                <a:spcPts val="1687"/>
              </a:spcBef>
              <a:defRPr sz="1425"/>
            </a:lvl4pPr>
            <a:lvl5pPr marL="1047852" indent="-209570">
              <a:spcBef>
                <a:spcPts val="1687"/>
              </a:spcBef>
              <a:defRPr sz="1425"/>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23361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t>マスター タイトルのスタイルを編集するには、ここをクリック</a:t>
            </a:r>
          </a:p>
        </p:txBody>
      </p:sp>
      <p:sp>
        <p:nvSpPr>
          <p:cNvPr id="3" name="コンテンツ プレースホルダー 2"/>
          <p:cNvSpPr>
            <a:spLocks noGrp="1"/>
          </p:cNvSpPr>
          <p:nvPr>
            <p:ph idx="1"/>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vl2pPr>
              <a:defRPr>
                <a:latin typeface="Meiryo UI" panose="020B0604030504040204" pitchFamily="50" charset="-128"/>
                <a:ea typeface="Meiryo UI" panose="020B0604030504040204" pitchFamily="50" charset="-128"/>
                <a:cs typeface="Meiryo UI" panose="020B0604030504040204" pitchFamily="50" charset="-128"/>
              </a:defRPr>
            </a:lvl2pPr>
            <a:lvl3pPr>
              <a:defRPr>
                <a:latin typeface="Meiryo UI" panose="020B0604030504040204" pitchFamily="50" charset="-128"/>
                <a:ea typeface="Meiryo UI" panose="020B0604030504040204" pitchFamily="50" charset="-128"/>
                <a:cs typeface="Meiryo UI" panose="020B0604030504040204" pitchFamily="50" charset="-128"/>
              </a:defRPr>
            </a:lvl3pPr>
            <a:lvl4pPr>
              <a:defRPr>
                <a:latin typeface="Meiryo UI" panose="020B0604030504040204" pitchFamily="50" charset="-128"/>
                <a:ea typeface="Meiryo UI" panose="020B0604030504040204" pitchFamily="50" charset="-128"/>
                <a:cs typeface="Meiryo UI" panose="020B0604030504040204" pitchFamily="50" charset="-128"/>
              </a:defRPr>
            </a:lvl4pPr>
            <a:lvl5pPr>
              <a:defRPr>
                <a:latin typeface="Meiryo UI" panose="020B0604030504040204" pitchFamily="50" charset="-128"/>
                <a:ea typeface="Meiryo UI" panose="020B0604030504040204" pitchFamily="50" charset="-128"/>
                <a:cs typeface="Meiryo UI" panose="020B0604030504040204" pitchFamily="50" charset="-128"/>
              </a:defRPr>
            </a:lvl5p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7B2D3E9E-A95C-48F2-B4BF-A71542E0BE9A}" type="datetimeFigureOut">
              <a:rPr lang="en-US" altLang="ja-JP" smtClean="0"/>
              <a:pPr/>
              <a:t>4/14/2025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4FAB73BC-B049-4115-A692-8D63A059BFB8}" type="slidenum">
              <a:rPr lang="en-US" altLang="ja-JP" smtClean="0"/>
              <a:pPr/>
              <a:t>‹#›</a:t>
            </a:fld>
            <a:endParaRPr lang="en-US" altLang="ja-JP"/>
          </a:p>
        </p:txBody>
      </p:sp>
    </p:spTree>
    <p:extLst>
      <p:ext uri="{BB962C8B-B14F-4D97-AF65-F5344CB8AC3E}">
        <p14:creationId xmlns:p14="http://schemas.microsoft.com/office/powerpoint/2010/main" val="251730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03504" y="767419"/>
            <a:ext cx="10780776" cy="3355848"/>
          </a:xfrm>
        </p:spPr>
        <p:txBody>
          <a:bodyPr anchor="b">
            <a:normAutofit/>
          </a:bodyPr>
          <a:lstStyle>
            <a:lvl1pPr latinLnBrk="0">
              <a:lnSpc>
                <a:spcPct val="80000"/>
              </a:lnSpc>
              <a:defRPr kumimoji="1" lang="ja-JP" sz="8800" b="0" baseline="0">
                <a:solidFill>
                  <a:schemeClr val="accent1"/>
                </a:solidFill>
              </a:defRPr>
            </a:lvl1pPr>
          </a:lstStyle>
          <a:p>
            <a:r>
              <a:rPr kumimoji="1" lang="ja-JP"/>
              <a:t>マスター タイトルのスタイルを編集するには、ここをクリック</a:t>
            </a:r>
          </a:p>
        </p:txBody>
      </p:sp>
      <p:sp>
        <p:nvSpPr>
          <p:cNvPr id="3" name="テキスト プレースホルダー 2"/>
          <p:cNvSpPr>
            <a:spLocks noGrp="1"/>
          </p:cNvSpPr>
          <p:nvPr>
            <p:ph type="body" idx="1"/>
          </p:nvPr>
        </p:nvSpPr>
        <p:spPr>
          <a:xfrm>
            <a:off x="667512" y="4204209"/>
            <a:ext cx="9226296" cy="1645920"/>
          </a:xfrm>
        </p:spPr>
        <p:txBody>
          <a:bodyPr anchor="t">
            <a:normAutofit/>
          </a:bodyPr>
          <a:lstStyle>
            <a:lvl1pPr marL="0" indent="0" latinLnBrk="0">
              <a:buNone/>
              <a:defRPr kumimoji="1" lang="ja-JP" sz="3200">
                <a:solidFill>
                  <a:schemeClr val="tx1"/>
                </a:solidFill>
                <a:latin typeface="+mj-lt"/>
              </a:defRPr>
            </a:lvl1pPr>
            <a:lvl2pPr marL="457200" indent="0" latinLnBrk="0">
              <a:buNone/>
              <a:defRPr kumimoji="1" lang="ja-JP" sz="1800">
                <a:solidFill>
                  <a:schemeClr val="tx1">
                    <a:tint val="75000"/>
                  </a:schemeClr>
                </a:solidFill>
              </a:defRPr>
            </a:lvl2pPr>
            <a:lvl3pPr marL="914400" indent="0" latinLnBrk="0">
              <a:buNone/>
              <a:defRPr kumimoji="1" lang="ja-JP" sz="1600">
                <a:solidFill>
                  <a:schemeClr val="tx1">
                    <a:tint val="75000"/>
                  </a:schemeClr>
                </a:solidFill>
              </a:defRPr>
            </a:lvl3pPr>
            <a:lvl4pPr marL="1371600" indent="0" latinLnBrk="0">
              <a:buNone/>
              <a:defRPr kumimoji="1" lang="ja-JP" sz="1400">
                <a:solidFill>
                  <a:schemeClr val="tx1">
                    <a:tint val="75000"/>
                  </a:schemeClr>
                </a:solidFill>
              </a:defRPr>
            </a:lvl4pPr>
            <a:lvl5pPr marL="1828800" indent="0" latinLnBrk="0">
              <a:buNone/>
              <a:defRPr kumimoji="1" lang="ja-JP" sz="1400">
                <a:solidFill>
                  <a:schemeClr val="tx1">
                    <a:tint val="75000"/>
                  </a:schemeClr>
                </a:solidFill>
              </a:defRPr>
            </a:lvl5pPr>
            <a:lvl6pPr marL="2286000" indent="0" latinLnBrk="0">
              <a:buNone/>
              <a:defRPr kumimoji="1" lang="ja-JP" sz="1400">
                <a:solidFill>
                  <a:schemeClr val="tx1">
                    <a:tint val="75000"/>
                  </a:schemeClr>
                </a:solidFill>
              </a:defRPr>
            </a:lvl6pPr>
            <a:lvl7pPr marL="2743200" indent="0" latinLnBrk="0">
              <a:buNone/>
              <a:defRPr kumimoji="1" lang="ja-JP" sz="1400">
                <a:solidFill>
                  <a:schemeClr val="tx1">
                    <a:tint val="75000"/>
                  </a:schemeClr>
                </a:solidFill>
              </a:defRPr>
            </a:lvl7pPr>
            <a:lvl8pPr marL="3200400" indent="0" latinLnBrk="0">
              <a:buNone/>
              <a:defRPr kumimoji="1" lang="ja-JP" sz="1400">
                <a:solidFill>
                  <a:schemeClr val="tx1">
                    <a:tint val="75000"/>
                  </a:schemeClr>
                </a:solidFill>
              </a:defRPr>
            </a:lvl8pPr>
            <a:lvl9pPr marL="3657600" indent="0" latinLnBrk="0">
              <a:buNone/>
              <a:defRPr kumimoji="1" lang="ja-JP" sz="1400">
                <a:solidFill>
                  <a:schemeClr val="tx1">
                    <a:tint val="75000"/>
                  </a:schemeClr>
                </a:solidFill>
              </a:defRPr>
            </a:lvl9pPr>
          </a:lstStyle>
          <a:p>
            <a:pPr lvl="0"/>
            <a:r>
              <a:rPr kumimoji="1" lang="ja-JP"/>
              <a:t>マスター テキストのスタイルを編集するには、ここをクリック</a:t>
            </a:r>
          </a:p>
        </p:txBody>
      </p:sp>
      <p:sp>
        <p:nvSpPr>
          <p:cNvPr id="4" name="日付プレースホルダー 3"/>
          <p:cNvSpPr>
            <a:spLocks noGrp="1"/>
          </p:cNvSpPr>
          <p:nvPr>
            <p:ph type="dt" sz="half" idx="10"/>
          </p:nvPr>
        </p:nvSpPr>
        <p:spPr/>
        <p:txBody>
          <a:bodyPr/>
          <a:lstStyle/>
          <a:p>
            <a:fld id="{5586B75A-687E-405C-8A0B-8D00578BA2C3}" type="datetimeFigureOut">
              <a:pPr/>
              <a:t>2025/4/14</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4FAB73BC-B049-4115-A692-8D63A059BFB8}" type="slidenum">
              <a:pPr/>
              <a:t>‹#›</a:t>
            </a:fld>
            <a:endParaRPr kumimoji="1" lang="ja-JP"/>
          </a:p>
        </p:txBody>
      </p:sp>
    </p:spTree>
    <p:extLst>
      <p:ext uri="{BB962C8B-B14F-4D97-AF65-F5344CB8AC3E}">
        <p14:creationId xmlns:p14="http://schemas.microsoft.com/office/powerpoint/2010/main" val="192586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t>マスター タイトルのスタイルを編集するには、ここをクリック</a:t>
            </a:r>
          </a:p>
        </p:txBody>
      </p:sp>
      <p:sp>
        <p:nvSpPr>
          <p:cNvPr id="3" name="コンテンツ プレースホルダー 2"/>
          <p:cNvSpPr>
            <a:spLocks noGrp="1"/>
          </p:cNvSpPr>
          <p:nvPr>
            <p:ph sz="half" idx="1"/>
          </p:nvPr>
        </p:nvSpPr>
        <p:spPr>
          <a:xfrm>
            <a:off x="676656" y="1998134"/>
            <a:ext cx="4663440" cy="3767328"/>
          </a:xfrm>
        </p:spPr>
        <p:txBody>
          <a:bodyPr/>
          <a:lstStyle>
            <a:lvl1pPr latinLnBrk="0">
              <a:defRPr kumimoji="1" lang="ja-JP" sz="2400">
                <a:latin typeface="Meiryo UI" panose="020B0604030504040204" pitchFamily="50" charset="-128"/>
                <a:ea typeface="Meiryo UI" panose="020B0604030504040204" pitchFamily="50" charset="-128"/>
                <a:cs typeface="Meiryo UI" panose="020B0604030504040204" pitchFamily="50" charset="-128"/>
              </a:defRPr>
            </a:lvl1pPr>
            <a:lvl2pPr latinLnBrk="0">
              <a:defRPr kumimoji="1" lang="ja-JP" sz="2000">
                <a:latin typeface="Meiryo UI" panose="020B0604030504040204" pitchFamily="50" charset="-128"/>
                <a:ea typeface="Meiryo UI" panose="020B0604030504040204" pitchFamily="50" charset="-128"/>
                <a:cs typeface="Meiryo UI" panose="020B0604030504040204" pitchFamily="50" charset="-128"/>
              </a:defRPr>
            </a:lvl2pPr>
            <a:lvl3pPr latinLnBrk="0">
              <a:defRPr kumimoji="1" lang="ja-JP" sz="1800">
                <a:latin typeface="Meiryo UI" panose="020B0604030504040204" pitchFamily="50" charset="-128"/>
                <a:ea typeface="Meiryo UI" panose="020B0604030504040204" pitchFamily="50" charset="-128"/>
                <a:cs typeface="Meiryo UI" panose="020B0604030504040204" pitchFamily="50" charset="-128"/>
              </a:defRPr>
            </a:lvl3pPr>
            <a:lvl4pPr latinLnBrk="0">
              <a:defRPr kumimoji="1" lang="ja-JP" sz="1600">
                <a:latin typeface="Meiryo UI" panose="020B0604030504040204" pitchFamily="50" charset="-128"/>
                <a:ea typeface="Meiryo UI" panose="020B0604030504040204" pitchFamily="50" charset="-128"/>
                <a:cs typeface="Meiryo UI" panose="020B0604030504040204" pitchFamily="50" charset="-128"/>
              </a:defRPr>
            </a:lvl4pPr>
            <a:lvl5pPr latinLnBrk="0">
              <a:defRPr kumimoji="1" lang="ja-JP" sz="1600">
                <a:latin typeface="Meiryo UI" panose="020B0604030504040204" pitchFamily="50" charset="-128"/>
                <a:ea typeface="Meiryo UI" panose="020B0604030504040204" pitchFamily="50" charset="-128"/>
                <a:cs typeface="Meiryo UI" panose="020B0604030504040204" pitchFamily="50" charset="-128"/>
              </a:defRPr>
            </a:lvl5pPr>
            <a:lvl6pPr latinLnBrk="0">
              <a:defRPr kumimoji="1" lang="ja-JP" sz="1600"/>
            </a:lvl6pPr>
            <a:lvl7pPr latinLnBrk="0">
              <a:defRPr kumimoji="1" lang="ja-JP" sz="1600"/>
            </a:lvl7pPr>
            <a:lvl8pPr latinLnBrk="0">
              <a:defRPr kumimoji="1" lang="ja-JP" sz="1600"/>
            </a:lvl8pPr>
            <a:lvl9pPr latinLnBrk="0">
              <a:defRPr kumimoji="1" lang="ja-JP" sz="1600"/>
            </a:lvl9p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4" name="コンテンツ プレースホルダー 3"/>
          <p:cNvSpPr>
            <a:spLocks noGrp="1"/>
          </p:cNvSpPr>
          <p:nvPr>
            <p:ph sz="half" idx="2"/>
          </p:nvPr>
        </p:nvSpPr>
        <p:spPr>
          <a:xfrm>
            <a:off x="6011330" y="1998134"/>
            <a:ext cx="4663440" cy="3767328"/>
          </a:xfrm>
        </p:spPr>
        <p:txBody>
          <a:bodyPr/>
          <a:lstStyle>
            <a:lvl1pPr latinLnBrk="0">
              <a:defRPr kumimoji="1" lang="ja-JP" sz="2400">
                <a:latin typeface="Meiryo UI" panose="020B0604030504040204" pitchFamily="50" charset="-128"/>
                <a:ea typeface="Meiryo UI" panose="020B0604030504040204" pitchFamily="50" charset="-128"/>
                <a:cs typeface="Meiryo UI" panose="020B0604030504040204" pitchFamily="50" charset="-128"/>
              </a:defRPr>
            </a:lvl1pPr>
            <a:lvl2pPr latinLnBrk="0">
              <a:defRPr kumimoji="1" lang="ja-JP" sz="2000">
                <a:latin typeface="Meiryo UI" panose="020B0604030504040204" pitchFamily="50" charset="-128"/>
                <a:ea typeface="Meiryo UI" panose="020B0604030504040204" pitchFamily="50" charset="-128"/>
                <a:cs typeface="Meiryo UI" panose="020B0604030504040204" pitchFamily="50" charset="-128"/>
              </a:defRPr>
            </a:lvl2pPr>
            <a:lvl3pPr latinLnBrk="0">
              <a:defRPr kumimoji="1" lang="ja-JP" sz="1800">
                <a:latin typeface="Meiryo UI" panose="020B0604030504040204" pitchFamily="50" charset="-128"/>
                <a:ea typeface="Meiryo UI" panose="020B0604030504040204" pitchFamily="50" charset="-128"/>
                <a:cs typeface="Meiryo UI" panose="020B0604030504040204" pitchFamily="50" charset="-128"/>
              </a:defRPr>
            </a:lvl3pPr>
            <a:lvl4pPr latinLnBrk="0">
              <a:defRPr kumimoji="1" lang="ja-JP" sz="1600">
                <a:latin typeface="Meiryo UI" panose="020B0604030504040204" pitchFamily="50" charset="-128"/>
                <a:ea typeface="Meiryo UI" panose="020B0604030504040204" pitchFamily="50" charset="-128"/>
                <a:cs typeface="Meiryo UI" panose="020B0604030504040204" pitchFamily="50" charset="-128"/>
              </a:defRPr>
            </a:lvl4pPr>
            <a:lvl5pPr latinLnBrk="0">
              <a:defRPr kumimoji="1" lang="ja-JP" sz="1600">
                <a:latin typeface="Meiryo UI" panose="020B0604030504040204" pitchFamily="50" charset="-128"/>
                <a:ea typeface="Meiryo UI" panose="020B0604030504040204" pitchFamily="50" charset="-128"/>
                <a:cs typeface="Meiryo UI" panose="020B0604030504040204" pitchFamily="50" charset="-128"/>
              </a:defRPr>
            </a:lvl5pPr>
            <a:lvl6pPr latinLnBrk="0">
              <a:defRPr kumimoji="1" lang="ja-JP" sz="1600"/>
            </a:lvl6pPr>
            <a:lvl7pPr latinLnBrk="0">
              <a:defRPr kumimoji="1" lang="ja-JP" sz="1600"/>
            </a:lvl7pPr>
            <a:lvl8pPr latinLnBrk="0">
              <a:defRPr kumimoji="1" lang="ja-JP" sz="1600"/>
            </a:lvl8pPr>
            <a:lvl9pPr latinLnBrk="0">
              <a:defRPr kumimoji="1" lang="ja-JP" sz="1600"/>
            </a:lvl9p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F12952B5-7A2F-4CC8-B7CE-9234E21C2837}" type="datetimeFigureOut">
              <a:rPr lang="en-US" altLang="ja-JP" smtClean="0"/>
              <a:pPr/>
              <a:t>4/14/2025</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4FAB73BC-B049-4115-A692-8D63A059BFB8}" type="slidenum">
              <a:rPr lang="en-US" altLang="ja-JP" smtClean="0"/>
              <a:pPr/>
              <a:t>‹#›</a:t>
            </a:fld>
            <a:endParaRPr lang="en-US" altLang="ja-JP"/>
          </a:p>
        </p:txBody>
      </p:sp>
    </p:spTree>
    <p:extLst>
      <p:ext uri="{BB962C8B-B14F-4D97-AF65-F5344CB8AC3E}">
        <p14:creationId xmlns:p14="http://schemas.microsoft.com/office/powerpoint/2010/main" val="407719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t>マスター タイトルのスタイルを編集するには、ここをクリック</a:t>
            </a:r>
          </a:p>
        </p:txBody>
      </p:sp>
      <p:sp>
        <p:nvSpPr>
          <p:cNvPr id="3" name="テキスト プレースホルダー 2"/>
          <p:cNvSpPr>
            <a:spLocks noGrp="1"/>
          </p:cNvSpPr>
          <p:nvPr>
            <p:ph type="body" idx="1"/>
          </p:nvPr>
        </p:nvSpPr>
        <p:spPr>
          <a:xfrm>
            <a:off x="676656" y="2040467"/>
            <a:ext cx="4663440" cy="723400"/>
          </a:xfrm>
        </p:spPr>
        <p:txBody>
          <a:bodyPr anchor="ctr">
            <a:normAutofit/>
          </a:bodyPr>
          <a:lstStyle>
            <a:lvl1pPr marL="0" indent="0" latinLnBrk="0">
              <a:buNone/>
              <a:defRPr kumimoji="1" lang="ja-JP" sz="2200" b="0" cap="all" baseline="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latinLnBrk="0">
              <a:buNone/>
              <a:defRPr kumimoji="1" lang="ja-JP" sz="2000" b="1"/>
            </a:lvl2pPr>
            <a:lvl3pPr marL="914400" indent="0" latinLnBrk="0">
              <a:buNone/>
              <a:defRPr kumimoji="1" lang="ja-JP" sz="1800" b="1"/>
            </a:lvl3pPr>
            <a:lvl4pPr marL="1371600" indent="0" latinLnBrk="0">
              <a:buNone/>
              <a:defRPr kumimoji="1" lang="ja-JP" sz="1600" b="1"/>
            </a:lvl4pPr>
            <a:lvl5pPr marL="1828800" indent="0" latinLnBrk="0">
              <a:buNone/>
              <a:defRPr kumimoji="1" lang="ja-JP" sz="1600" b="1"/>
            </a:lvl5pPr>
            <a:lvl6pPr marL="2286000" indent="0" latinLnBrk="0">
              <a:buNone/>
              <a:defRPr kumimoji="1" lang="ja-JP" sz="1600" b="1"/>
            </a:lvl6pPr>
            <a:lvl7pPr marL="2743200" indent="0" latinLnBrk="0">
              <a:buNone/>
              <a:defRPr kumimoji="1" lang="ja-JP" sz="1600" b="1"/>
            </a:lvl7pPr>
            <a:lvl8pPr marL="3200400" indent="0" latinLnBrk="0">
              <a:buNone/>
              <a:defRPr kumimoji="1" lang="ja-JP" sz="1600" b="1"/>
            </a:lvl8pPr>
            <a:lvl9pPr marL="3657600" indent="0" latinLnBrk="0">
              <a:buNone/>
              <a:defRPr kumimoji="1" lang="ja-JP" sz="1600" b="1"/>
            </a:lvl9pPr>
          </a:lstStyle>
          <a:p>
            <a:pPr lvl="0"/>
            <a:r>
              <a:rPr kumimoji="1" lang="ja-JP"/>
              <a:t>マスター テキストのスタイルを編集するには、ここをクリック</a:t>
            </a:r>
          </a:p>
        </p:txBody>
      </p:sp>
      <p:sp>
        <p:nvSpPr>
          <p:cNvPr id="4" name="コンテンツ プレースホルダー 3"/>
          <p:cNvSpPr>
            <a:spLocks noGrp="1"/>
          </p:cNvSpPr>
          <p:nvPr>
            <p:ph sz="half" idx="2"/>
          </p:nvPr>
        </p:nvSpPr>
        <p:spPr>
          <a:xfrm>
            <a:off x="676656" y="2753084"/>
            <a:ext cx="4663440" cy="3200400"/>
          </a:xfrm>
        </p:spPr>
        <p:txBody>
          <a:bodyPr/>
          <a:lstStyle>
            <a:lvl1pPr latinLnBrk="0">
              <a:defRPr kumimoji="1" lang="ja-JP" sz="2400">
                <a:latin typeface="Meiryo UI" panose="020B0604030504040204" pitchFamily="50" charset="-128"/>
                <a:ea typeface="Meiryo UI" panose="020B0604030504040204" pitchFamily="50" charset="-128"/>
                <a:cs typeface="Meiryo UI" panose="020B0604030504040204" pitchFamily="50" charset="-128"/>
              </a:defRPr>
            </a:lvl1pPr>
            <a:lvl2pPr latinLnBrk="0">
              <a:defRPr kumimoji="1" lang="ja-JP" sz="2000">
                <a:latin typeface="Meiryo UI" panose="020B0604030504040204" pitchFamily="50" charset="-128"/>
                <a:ea typeface="Meiryo UI" panose="020B0604030504040204" pitchFamily="50" charset="-128"/>
                <a:cs typeface="Meiryo UI" panose="020B0604030504040204" pitchFamily="50" charset="-128"/>
              </a:defRPr>
            </a:lvl2pPr>
            <a:lvl3pPr latinLnBrk="0">
              <a:defRPr kumimoji="1" lang="ja-JP" sz="1800">
                <a:latin typeface="Meiryo UI" panose="020B0604030504040204" pitchFamily="50" charset="-128"/>
                <a:ea typeface="Meiryo UI" panose="020B0604030504040204" pitchFamily="50" charset="-128"/>
                <a:cs typeface="Meiryo UI" panose="020B0604030504040204" pitchFamily="50" charset="-128"/>
              </a:defRPr>
            </a:lvl3pPr>
            <a:lvl4pPr latinLnBrk="0">
              <a:defRPr kumimoji="1" lang="ja-JP" sz="1600">
                <a:latin typeface="Meiryo UI" panose="020B0604030504040204" pitchFamily="50" charset="-128"/>
                <a:ea typeface="Meiryo UI" panose="020B0604030504040204" pitchFamily="50" charset="-128"/>
                <a:cs typeface="Meiryo UI" panose="020B0604030504040204" pitchFamily="50" charset="-128"/>
              </a:defRPr>
            </a:lvl4pPr>
            <a:lvl5pPr latinLnBrk="0">
              <a:defRPr kumimoji="1" lang="ja-JP" sz="1600">
                <a:latin typeface="Meiryo UI" panose="020B0604030504040204" pitchFamily="50" charset="-128"/>
                <a:ea typeface="Meiryo UI" panose="020B0604030504040204" pitchFamily="50" charset="-128"/>
                <a:cs typeface="Meiryo UI" panose="020B0604030504040204" pitchFamily="50" charset="-128"/>
              </a:defRPr>
            </a:lvl5pPr>
            <a:lvl6pPr latinLnBrk="0">
              <a:defRPr kumimoji="1" lang="ja-JP" sz="1600"/>
            </a:lvl6pPr>
            <a:lvl7pPr latinLnBrk="0">
              <a:defRPr kumimoji="1" lang="ja-JP" sz="1600"/>
            </a:lvl7pPr>
            <a:lvl8pPr latinLnBrk="0">
              <a:defRPr kumimoji="1" lang="ja-JP" sz="1600"/>
            </a:lvl8pPr>
            <a:lvl9pPr latinLnBrk="0">
              <a:defRPr kumimoji="1" lang="ja-JP" sz="1600"/>
            </a:lvl9p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5" name="テキスト プレースホルダー 4"/>
          <p:cNvSpPr>
            <a:spLocks noGrp="1"/>
          </p:cNvSpPr>
          <p:nvPr>
            <p:ph type="body" sz="quarter" idx="3"/>
          </p:nvPr>
        </p:nvSpPr>
        <p:spPr>
          <a:xfrm>
            <a:off x="6007608" y="2038435"/>
            <a:ext cx="4663440" cy="722376"/>
          </a:xfrm>
        </p:spPr>
        <p:txBody>
          <a:bodyPr anchor="ctr">
            <a:normAutofit/>
          </a:bodyPr>
          <a:lstStyle>
            <a:lvl1pPr marL="0" indent="0" latinLnBrk="0">
              <a:buNone/>
              <a:defRPr kumimoji="1" lang="ja-JP" sz="2200" b="0" cap="all" baseline="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latinLnBrk="0">
              <a:buNone/>
              <a:defRPr kumimoji="1" lang="ja-JP" sz="2000" b="1"/>
            </a:lvl2pPr>
            <a:lvl3pPr marL="914400" indent="0" latinLnBrk="0">
              <a:buNone/>
              <a:defRPr kumimoji="1" lang="ja-JP" sz="1800" b="1"/>
            </a:lvl3pPr>
            <a:lvl4pPr marL="1371600" indent="0" latinLnBrk="0">
              <a:buNone/>
              <a:defRPr kumimoji="1" lang="ja-JP" sz="1600" b="1"/>
            </a:lvl4pPr>
            <a:lvl5pPr marL="1828800" indent="0" latinLnBrk="0">
              <a:buNone/>
              <a:defRPr kumimoji="1" lang="ja-JP" sz="1600" b="1"/>
            </a:lvl5pPr>
            <a:lvl6pPr marL="2286000" indent="0" latinLnBrk="0">
              <a:buNone/>
              <a:defRPr kumimoji="1" lang="ja-JP" sz="1600" b="1"/>
            </a:lvl6pPr>
            <a:lvl7pPr marL="2743200" indent="0" latinLnBrk="0">
              <a:buNone/>
              <a:defRPr kumimoji="1" lang="ja-JP" sz="1600" b="1"/>
            </a:lvl7pPr>
            <a:lvl8pPr marL="3200400" indent="0" latinLnBrk="0">
              <a:buNone/>
              <a:defRPr kumimoji="1" lang="ja-JP" sz="1600" b="1"/>
            </a:lvl8pPr>
            <a:lvl9pPr marL="3657600" indent="0" latinLnBrk="0">
              <a:buNone/>
              <a:defRPr kumimoji="1" lang="ja-JP" sz="1600" b="1"/>
            </a:lvl9pPr>
          </a:lstStyle>
          <a:p>
            <a:pPr lvl="0"/>
            <a:r>
              <a:rPr kumimoji="1" lang="ja-JP"/>
              <a:t>マスター テキストのスタイルを編集するには、ここをクリック</a:t>
            </a:r>
          </a:p>
        </p:txBody>
      </p:sp>
      <p:sp>
        <p:nvSpPr>
          <p:cNvPr id="6" name="コンテンツ プレースホルダー 5"/>
          <p:cNvSpPr>
            <a:spLocks noGrp="1"/>
          </p:cNvSpPr>
          <p:nvPr>
            <p:ph sz="quarter" idx="4"/>
          </p:nvPr>
        </p:nvSpPr>
        <p:spPr>
          <a:xfrm>
            <a:off x="6007608" y="2750990"/>
            <a:ext cx="4663440" cy="3200400"/>
          </a:xfrm>
        </p:spPr>
        <p:txBody>
          <a:bodyPr/>
          <a:lstStyle>
            <a:lvl1pPr latinLnBrk="0">
              <a:defRPr kumimoji="1" lang="ja-JP" sz="2400">
                <a:latin typeface="Meiryo UI" panose="020B0604030504040204" pitchFamily="50" charset="-128"/>
                <a:ea typeface="Meiryo UI" panose="020B0604030504040204" pitchFamily="50" charset="-128"/>
                <a:cs typeface="Meiryo UI" panose="020B0604030504040204" pitchFamily="50" charset="-128"/>
              </a:defRPr>
            </a:lvl1pPr>
            <a:lvl2pPr latinLnBrk="0">
              <a:defRPr kumimoji="1" lang="ja-JP" sz="2000">
                <a:latin typeface="Meiryo UI" panose="020B0604030504040204" pitchFamily="50" charset="-128"/>
                <a:ea typeface="Meiryo UI" panose="020B0604030504040204" pitchFamily="50" charset="-128"/>
                <a:cs typeface="Meiryo UI" panose="020B0604030504040204" pitchFamily="50" charset="-128"/>
              </a:defRPr>
            </a:lvl2pPr>
            <a:lvl3pPr latinLnBrk="0">
              <a:defRPr kumimoji="1" lang="ja-JP" sz="1800">
                <a:latin typeface="Meiryo UI" panose="020B0604030504040204" pitchFamily="50" charset="-128"/>
                <a:ea typeface="Meiryo UI" panose="020B0604030504040204" pitchFamily="50" charset="-128"/>
                <a:cs typeface="Meiryo UI" panose="020B0604030504040204" pitchFamily="50" charset="-128"/>
              </a:defRPr>
            </a:lvl3pPr>
            <a:lvl4pPr latinLnBrk="0">
              <a:defRPr kumimoji="1" lang="ja-JP" sz="1600">
                <a:latin typeface="Meiryo UI" panose="020B0604030504040204" pitchFamily="50" charset="-128"/>
                <a:ea typeface="Meiryo UI" panose="020B0604030504040204" pitchFamily="50" charset="-128"/>
                <a:cs typeface="Meiryo UI" panose="020B0604030504040204" pitchFamily="50" charset="-128"/>
              </a:defRPr>
            </a:lvl4pPr>
            <a:lvl5pPr latinLnBrk="0">
              <a:defRPr kumimoji="1" lang="ja-JP" sz="1600">
                <a:latin typeface="Meiryo UI" panose="020B0604030504040204" pitchFamily="50" charset="-128"/>
                <a:ea typeface="Meiryo UI" panose="020B0604030504040204" pitchFamily="50" charset="-128"/>
                <a:cs typeface="Meiryo UI" panose="020B0604030504040204" pitchFamily="50" charset="-128"/>
              </a:defRPr>
            </a:lvl5pPr>
            <a:lvl6pPr latinLnBrk="0">
              <a:defRPr kumimoji="1" lang="ja-JP" sz="1600"/>
            </a:lvl6pPr>
            <a:lvl7pPr latinLnBrk="0">
              <a:defRPr kumimoji="1" lang="ja-JP" sz="1600"/>
            </a:lvl7pPr>
            <a:lvl8pPr latinLnBrk="0">
              <a:defRPr kumimoji="1" lang="ja-JP" sz="1600"/>
            </a:lvl8pPr>
            <a:lvl9pPr latinLnBrk="0">
              <a:defRPr kumimoji="1" lang="ja-JP" sz="1600"/>
            </a:lvl9p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CE1DA07A-9201-4B4B-BAF2-015AFA30F520}" type="datetimeFigureOut">
              <a:rPr lang="en-US" altLang="ja-JP" smtClean="0"/>
              <a:pPr/>
              <a:t>4/14/2025</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4FAB73BC-B049-4115-A692-8D63A059BFB8}" type="slidenum">
              <a:rPr lang="en-US" altLang="ja-JP" smtClean="0"/>
              <a:pPr/>
              <a:t>‹#›</a:t>
            </a:fld>
            <a:endParaRPr lang="en-US" altLang="ja-JP"/>
          </a:p>
        </p:txBody>
      </p:sp>
    </p:spTree>
    <p:extLst>
      <p:ext uri="{BB962C8B-B14F-4D97-AF65-F5344CB8AC3E}">
        <p14:creationId xmlns:p14="http://schemas.microsoft.com/office/powerpoint/2010/main" val="18264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t>マスター タイトルのスタイルを編集するには、ここをクリック</a:t>
            </a:r>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73D7E00A-486F-4252-8B1D-E32645521F49}" type="datetimeFigureOut">
              <a:rPr lang="en-US" altLang="ja-JP" smtClean="0"/>
              <a:pPr/>
              <a:t>4/14/2025</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4FAB73BC-B049-4115-A692-8D63A059BFB8}" type="slidenum">
              <a:rPr lang="en-US" altLang="ja-JP" smtClean="0"/>
              <a:pPr/>
              <a:t>‹#›</a:t>
            </a:fld>
            <a:endParaRPr lang="en-US" altLang="ja-JP"/>
          </a:p>
        </p:txBody>
      </p:sp>
    </p:spTree>
    <p:extLst>
      <p:ext uri="{BB962C8B-B14F-4D97-AF65-F5344CB8AC3E}">
        <p14:creationId xmlns:p14="http://schemas.microsoft.com/office/powerpoint/2010/main" val="243103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8DDF5F92-E675-4B36-9A60-69A962A68675}" type="datetimeFigureOut">
              <a:rPr lang="en-US" altLang="ja-JP" smtClean="0"/>
              <a:pPr/>
              <a:t>4/14/2025</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4FAB73BC-B049-4115-A692-8D63A059BFB8}" type="slidenum">
              <a:rPr lang="en-US" altLang="ja-JP" smtClean="0"/>
              <a:pPr/>
              <a:t>‹#›</a:t>
            </a:fld>
            <a:endParaRPr lang="en-US" altLang="ja-JP"/>
          </a:p>
        </p:txBody>
      </p:sp>
    </p:spTree>
    <p:extLst>
      <p:ext uri="{BB962C8B-B14F-4D97-AF65-F5344CB8AC3E}">
        <p14:creationId xmlns:p14="http://schemas.microsoft.com/office/powerpoint/2010/main" val="32528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長方形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タイトル 8"/>
          <p:cNvSpPr>
            <a:spLocks noGrp="1"/>
          </p:cNvSpPr>
          <p:nvPr>
            <p:ph type="title"/>
          </p:nvPr>
        </p:nvSpPr>
        <p:spPr>
          <a:xfrm>
            <a:off x="8261404" y="542282"/>
            <a:ext cx="3383280" cy="1920240"/>
          </a:xfrm>
        </p:spPr>
        <p:txBody>
          <a:bodyPr anchor="b">
            <a:noAutofit/>
          </a:bodyPr>
          <a:lstStyle>
            <a:lvl1pPr latinLnBrk="0">
              <a:lnSpc>
                <a:spcPct val="85000"/>
              </a:lnSpc>
              <a:defRPr kumimoji="1" lang="ja-JP" sz="4000">
                <a:solidFill>
                  <a:srgbClr val="FFFFFF"/>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t>マスター タイトルのスタイルを編集するには、ここをクリック</a:t>
            </a:r>
          </a:p>
        </p:txBody>
      </p:sp>
      <p:sp>
        <p:nvSpPr>
          <p:cNvPr id="3" name="コンテンツ プレースホルダー 2"/>
          <p:cNvSpPr>
            <a:spLocks noGrp="1"/>
          </p:cNvSpPr>
          <p:nvPr>
            <p:ph idx="1"/>
          </p:nvPr>
        </p:nvSpPr>
        <p:spPr>
          <a:xfrm>
            <a:off x="762000" y="762000"/>
            <a:ext cx="6096000" cy="4572000"/>
          </a:xfrm>
        </p:spPr>
        <p:txBody>
          <a:bodyPr/>
          <a:lstStyle>
            <a:lvl1pPr latinLnBrk="0">
              <a:defRPr kumimoji="1" lang="ja-JP" sz="3200">
                <a:latin typeface="Meiryo UI" panose="020B0604030504040204" pitchFamily="50" charset="-128"/>
                <a:ea typeface="Meiryo UI" panose="020B0604030504040204" pitchFamily="50" charset="-128"/>
                <a:cs typeface="Meiryo UI" panose="020B0604030504040204" pitchFamily="50" charset="-128"/>
              </a:defRPr>
            </a:lvl1pPr>
            <a:lvl2pPr latinLnBrk="0">
              <a:defRPr kumimoji="1" lang="ja-JP" sz="2800">
                <a:latin typeface="Meiryo UI" panose="020B0604030504040204" pitchFamily="50" charset="-128"/>
                <a:ea typeface="Meiryo UI" panose="020B0604030504040204" pitchFamily="50" charset="-128"/>
                <a:cs typeface="Meiryo UI" panose="020B0604030504040204" pitchFamily="50" charset="-128"/>
              </a:defRPr>
            </a:lvl2pPr>
            <a:lvl3pPr latinLnBrk="0">
              <a:defRPr kumimoji="1" lang="ja-JP" sz="2400">
                <a:latin typeface="Meiryo UI" panose="020B0604030504040204" pitchFamily="50" charset="-128"/>
                <a:ea typeface="Meiryo UI" panose="020B0604030504040204" pitchFamily="50" charset="-128"/>
                <a:cs typeface="Meiryo UI" panose="020B0604030504040204" pitchFamily="50" charset="-128"/>
              </a:defRPr>
            </a:lvl3pPr>
            <a:lvl4pPr latinLnBrk="0">
              <a:defRPr kumimoji="1" lang="ja-JP" sz="2000">
                <a:latin typeface="Meiryo UI" panose="020B0604030504040204" pitchFamily="50" charset="-128"/>
                <a:ea typeface="Meiryo UI" panose="020B0604030504040204" pitchFamily="50" charset="-128"/>
                <a:cs typeface="Meiryo UI" panose="020B0604030504040204" pitchFamily="50" charset="-128"/>
              </a:defRPr>
            </a:lvl4pPr>
            <a:lvl5pPr latinLnBrk="0">
              <a:defRPr kumimoji="1" lang="ja-JP" sz="2000">
                <a:latin typeface="Meiryo UI" panose="020B0604030504040204" pitchFamily="50" charset="-128"/>
                <a:ea typeface="Meiryo UI" panose="020B0604030504040204" pitchFamily="50" charset="-128"/>
                <a:cs typeface="Meiryo UI" panose="020B0604030504040204" pitchFamily="50" charset="-128"/>
              </a:defRPr>
            </a:lvl5pPr>
            <a:lvl6pPr latinLnBrk="0">
              <a:defRPr kumimoji="1" lang="ja-JP" sz="2000"/>
            </a:lvl6pPr>
            <a:lvl7pPr latinLnBrk="0">
              <a:defRPr kumimoji="1" lang="ja-JP" sz="2000"/>
            </a:lvl7pPr>
            <a:lvl8pPr latinLnBrk="0">
              <a:defRPr kumimoji="1" lang="ja-JP" sz="2000"/>
            </a:lvl8pPr>
            <a:lvl9pPr latinLnBrk="0">
              <a:defRPr kumimoji="1" lang="ja-JP" sz="2000"/>
            </a:lvl9p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4" name="テキスト プレースホルダー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kumimoji="1" lang="ja-JP" sz="1800">
                <a:solidFill>
                  <a:srgbClr val="262626"/>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latinLnBrk="0">
              <a:buNone/>
              <a:defRPr kumimoji="1" lang="ja-JP" sz="1200"/>
            </a:lvl2pPr>
            <a:lvl3pPr marL="914400" indent="0" latinLnBrk="0">
              <a:buNone/>
              <a:defRPr kumimoji="1" lang="ja-JP" sz="1000"/>
            </a:lvl3pPr>
            <a:lvl4pPr marL="1371600" indent="0" latinLnBrk="0">
              <a:buNone/>
              <a:defRPr kumimoji="1" lang="ja-JP" sz="900"/>
            </a:lvl4pPr>
            <a:lvl5pPr marL="1828800" indent="0" latinLnBrk="0">
              <a:buNone/>
              <a:defRPr kumimoji="1" lang="ja-JP" sz="900"/>
            </a:lvl5pPr>
            <a:lvl6pPr marL="2286000" indent="0" latinLnBrk="0">
              <a:buNone/>
              <a:defRPr kumimoji="1" lang="ja-JP" sz="900"/>
            </a:lvl6pPr>
            <a:lvl7pPr marL="2743200" indent="0" latinLnBrk="0">
              <a:buNone/>
              <a:defRPr kumimoji="1" lang="ja-JP" sz="900"/>
            </a:lvl7pPr>
            <a:lvl8pPr marL="3200400" indent="0" latinLnBrk="0">
              <a:buNone/>
              <a:defRPr kumimoji="1" lang="ja-JP" sz="900"/>
            </a:lvl8pPr>
            <a:lvl9pPr marL="3657600" indent="0" latinLnBrk="0">
              <a:buNone/>
              <a:defRPr kumimoji="1" lang="ja-JP" sz="900"/>
            </a:lvl9pPr>
          </a:lstStyle>
          <a:p>
            <a:pPr marL="0" marR="0" lvl="0" indent="0" algn="l" defTabSz="914400" eaLnBrk="1" fontAlgn="auto" latinLnBrk="0" hangingPunct="1">
              <a:lnSpc>
                <a:spcPct val="100000"/>
              </a:lnSpc>
              <a:spcBef>
                <a:spcPts val="1400"/>
              </a:spcBef>
              <a:spcAft>
                <a:spcPts val="0"/>
              </a:spcAft>
              <a:buClrTx/>
              <a:buSzTx/>
              <a:buFontTx/>
              <a:buNone/>
              <a:tabLst/>
              <a:defRPr kumimoji="1" lang="ja-JP"/>
            </a:pPr>
            <a:r>
              <a:rPr kumimoji="1" lang="ja-JP"/>
              <a:t>マスター テキストのスタイルを編集するには、ここをクリック</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fld id="{AF6E2C9B-5FA2-460D-9BE7-B0812FC2A6FF}" type="datetimeFigureOut">
              <a:rPr lang="en-US" altLang="ja-JP" smtClean="0"/>
              <a:pPr/>
              <a:t>4/14/2025</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latinLnBrk="0">
              <a:defRPr kumimoji="1" lang="ja-JP">
                <a:solidFill>
                  <a:srgbClr val="FFFFFF">
                    <a:alpha val="20000"/>
                  </a:srgbClr>
                </a:solidFill>
                <a:latin typeface="Meiryo UI" panose="020B0604030504040204" pitchFamily="50" charset="-128"/>
                <a:ea typeface="Meiryo UI" panose="020B0604030504040204" pitchFamily="50" charset="-128"/>
                <a:cs typeface="Meiryo UI" panose="020B0604030504040204" pitchFamily="50" charset="-128"/>
              </a:defRPr>
            </a:lvl1pPr>
          </a:lstStyle>
          <a:p>
            <a:fld id="{4FAB73BC-B049-4115-A692-8D63A059BFB8}" type="slidenum">
              <a:rPr lang="en-US" altLang="ja-JP" smtClean="0"/>
              <a:pPr/>
              <a:t>‹#›</a:t>
            </a:fld>
            <a:endParaRPr lang="en-US" altLang="ja-JP"/>
          </a:p>
        </p:txBody>
      </p:sp>
    </p:spTree>
    <p:extLst>
      <p:ext uri="{BB962C8B-B14F-4D97-AF65-F5344CB8AC3E}">
        <p14:creationId xmlns:p14="http://schemas.microsoft.com/office/powerpoint/2010/main" val="414671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画像とキャプション">
    <p:bg>
      <p:bgPr>
        <a:solidFill>
          <a:schemeClr val="accent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649224" y="5418667"/>
            <a:ext cx="10780776" cy="613283"/>
          </a:xfrm>
        </p:spPr>
        <p:txBody>
          <a:bodyPr anchor="b">
            <a:normAutofit/>
          </a:bodyPr>
          <a:lstStyle>
            <a:lvl1pPr latinLnBrk="0">
              <a:defRPr kumimoji="1" lang="ja-JP" sz="3200" b="0">
                <a:solidFill>
                  <a:srgbClr val="FFFFFF"/>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t>マスター タイトルのスタイルを編集するには、ここをクリック</a:t>
            </a:r>
          </a:p>
        </p:txBody>
      </p:sp>
      <p:sp>
        <p:nvSpPr>
          <p:cNvPr id="3" name="画像プレースホルダー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latinLnBrk="0">
              <a:spcBef>
                <a:spcPts val="800"/>
              </a:spcBef>
              <a:buNone/>
              <a:defRPr kumimoji="1" lang="ja-JP" sz="320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latinLnBrk="0">
              <a:buNone/>
              <a:defRPr kumimoji="1" lang="ja-JP" sz="2800"/>
            </a:lvl2pPr>
            <a:lvl3pPr marL="914400" indent="0" latinLnBrk="0">
              <a:buNone/>
              <a:defRPr kumimoji="1" lang="ja-JP" sz="2400"/>
            </a:lvl3pPr>
            <a:lvl4pPr marL="1371600" indent="0" latinLnBrk="0">
              <a:buNone/>
              <a:defRPr kumimoji="1" lang="ja-JP" sz="2000"/>
            </a:lvl4pPr>
            <a:lvl5pPr marL="1828800" indent="0" latinLnBrk="0">
              <a:buNone/>
              <a:defRPr kumimoji="1" lang="ja-JP" sz="2000"/>
            </a:lvl5pPr>
            <a:lvl6pPr marL="2286000" indent="0" latinLnBrk="0">
              <a:buNone/>
              <a:defRPr kumimoji="1" lang="ja-JP" sz="2000"/>
            </a:lvl6pPr>
            <a:lvl7pPr marL="2743200" indent="0" latinLnBrk="0">
              <a:buNone/>
              <a:defRPr kumimoji="1" lang="ja-JP" sz="2000"/>
            </a:lvl7pPr>
            <a:lvl8pPr marL="3200400" indent="0" latinLnBrk="0">
              <a:buNone/>
              <a:defRPr kumimoji="1" lang="ja-JP" sz="2000"/>
            </a:lvl8pPr>
            <a:lvl9pPr marL="3657600" indent="0" latinLnBrk="0">
              <a:buNone/>
              <a:defRPr kumimoji="1" lang="ja-JP" sz="2000"/>
            </a:lvl9pPr>
          </a:lstStyle>
          <a:p>
            <a:r>
              <a:rPr kumimoji="1" lang="ja-JP"/>
              <a:t>アイコンをクリックして画像を追加</a:t>
            </a:r>
          </a:p>
        </p:txBody>
      </p:sp>
      <p:sp>
        <p:nvSpPr>
          <p:cNvPr id="4" name="テキスト プレースホルダー 3"/>
          <p:cNvSpPr>
            <a:spLocks noGrp="1"/>
          </p:cNvSpPr>
          <p:nvPr>
            <p:ph type="body" sz="half" idx="2"/>
          </p:nvPr>
        </p:nvSpPr>
        <p:spPr>
          <a:xfrm>
            <a:off x="676656" y="5909735"/>
            <a:ext cx="9229344" cy="533400"/>
          </a:xfrm>
        </p:spPr>
        <p:txBody>
          <a:bodyPr>
            <a:normAutofit/>
          </a:bodyPr>
          <a:lstStyle>
            <a:lvl1pPr marL="0" indent="0" latinLnBrk="0">
              <a:lnSpc>
                <a:spcPct val="90000"/>
              </a:lnSpc>
              <a:buNone/>
              <a:defRPr kumimoji="1" lang="ja-JP" sz="1400">
                <a:solidFill>
                  <a:srgbClr val="262626"/>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latinLnBrk="0">
              <a:buNone/>
              <a:defRPr kumimoji="1" lang="ja-JP" sz="1200"/>
            </a:lvl2pPr>
            <a:lvl3pPr marL="914400" indent="0" latinLnBrk="0">
              <a:buNone/>
              <a:defRPr kumimoji="1" lang="ja-JP" sz="1000"/>
            </a:lvl3pPr>
            <a:lvl4pPr marL="1371600" indent="0" latinLnBrk="0">
              <a:buNone/>
              <a:defRPr kumimoji="1" lang="ja-JP" sz="900"/>
            </a:lvl4pPr>
            <a:lvl5pPr marL="1828800" indent="0" latinLnBrk="0">
              <a:buNone/>
              <a:defRPr kumimoji="1" lang="ja-JP" sz="900"/>
            </a:lvl5pPr>
            <a:lvl6pPr marL="2286000" indent="0" latinLnBrk="0">
              <a:buNone/>
              <a:defRPr kumimoji="1" lang="ja-JP" sz="900"/>
            </a:lvl6pPr>
            <a:lvl7pPr marL="2743200" indent="0" latinLnBrk="0">
              <a:buNone/>
              <a:defRPr kumimoji="1" lang="ja-JP" sz="900"/>
            </a:lvl7pPr>
            <a:lvl8pPr marL="3200400" indent="0" latinLnBrk="0">
              <a:buNone/>
              <a:defRPr kumimoji="1" lang="ja-JP" sz="900"/>
            </a:lvl8pPr>
            <a:lvl9pPr marL="3657600" indent="0" latinLnBrk="0">
              <a:buNone/>
              <a:defRPr kumimoji="1" lang="ja-JP" sz="900"/>
            </a:lvl9pPr>
          </a:lstStyle>
          <a:p>
            <a:pPr lvl="0"/>
            <a:r>
              <a:rPr kumimoji="1" lang="ja-JP"/>
              <a:t>マスター テキストのスタイルを編集するには、ここをクリック</a:t>
            </a:r>
          </a:p>
        </p:txBody>
      </p:sp>
      <p:sp>
        <p:nvSpPr>
          <p:cNvPr id="12" name="日付プレースホルダー 11"/>
          <p:cNvSpPr>
            <a:spLocks noGrp="1"/>
          </p:cNvSpPr>
          <p:nvPr>
            <p:ph type="dt" sz="half" idx="10"/>
          </p:nvPr>
        </p:nvSpPr>
        <p:spPr/>
        <p:txBody>
          <a:bodyPr/>
          <a:lstStyle>
            <a:lvl1pPr latinLnBrk="0">
              <a:defRPr kumimoji="1" lang="ja-JP">
                <a:solidFill>
                  <a:srgbClr val="FFFFFF">
                    <a:alpha val="80000"/>
                  </a:srgbClr>
                </a:solidFill>
                <a:latin typeface="Meiryo UI" panose="020B0604030504040204" pitchFamily="50" charset="-128"/>
                <a:ea typeface="Meiryo UI" panose="020B0604030504040204" pitchFamily="50" charset="-128"/>
                <a:cs typeface="Meiryo UI" panose="020B0604030504040204" pitchFamily="50" charset="-128"/>
              </a:defRPr>
            </a:lvl1pPr>
          </a:lstStyle>
          <a:p>
            <a:fld id="{5586B75A-687E-405C-8A0B-8D00578BA2C3}" type="datetimeFigureOut">
              <a:rPr lang="en-US" altLang="ja-JP" smtClean="0"/>
              <a:pPr/>
              <a:t>4/14/2025</a:t>
            </a:fld>
            <a:endParaRPr lang="ja-JP" altLang="en-US"/>
          </a:p>
        </p:txBody>
      </p:sp>
      <p:sp>
        <p:nvSpPr>
          <p:cNvPr id="13" name="フッター プレースホルダー 12"/>
          <p:cNvSpPr>
            <a:spLocks noGrp="1"/>
          </p:cNvSpPr>
          <p:nvPr>
            <p:ph type="ftr" sz="quarter" idx="11"/>
          </p:nvPr>
        </p:nvSpPr>
        <p:spPr/>
        <p:txBody>
          <a:bodyPr/>
          <a:lstStyle>
            <a:lvl1pPr latinLnBrk="0">
              <a:defRPr kumimoji="1" lang="ja-JP">
                <a:solidFill>
                  <a:srgbClr val="FFFFFF">
                    <a:alpha val="80000"/>
                  </a:srgbClr>
                </a:solidFill>
                <a:latin typeface="Meiryo UI" panose="020B0604030504040204" pitchFamily="50" charset="-128"/>
                <a:ea typeface="Meiryo UI" panose="020B0604030504040204" pitchFamily="50" charset="-128"/>
                <a:cs typeface="Meiryo UI" panose="020B0604030504040204" pitchFamily="50" charset="-128"/>
              </a:defRPr>
            </a:lvl1pPr>
          </a:lstStyle>
          <a:p>
            <a:endParaRPr lang="ja-JP" altLang="en-US"/>
          </a:p>
        </p:txBody>
      </p:sp>
      <p:sp>
        <p:nvSpPr>
          <p:cNvPr id="14" name="スライド番号プレースホルダー 13"/>
          <p:cNvSpPr>
            <a:spLocks noGrp="1"/>
          </p:cNvSpPr>
          <p:nvPr>
            <p:ph type="sldNum" sz="quarter" idx="12"/>
          </p:nvPr>
        </p:nvSpPr>
        <p:spPr/>
        <p:txBody>
          <a:bodyPr/>
          <a:lstStyle>
            <a:lvl1pPr latinLnBrk="0">
              <a:defRPr kumimoji="1" lang="ja-JP">
                <a:solidFill>
                  <a:srgbClr val="FFFFFF">
                    <a:alpha val="25000"/>
                  </a:srgbClr>
                </a:solidFill>
                <a:latin typeface="Meiryo UI" panose="020B0604030504040204" pitchFamily="50" charset="-128"/>
                <a:ea typeface="Meiryo UI" panose="020B0604030504040204" pitchFamily="50" charset="-128"/>
                <a:cs typeface="Meiryo UI" panose="020B0604030504040204" pitchFamily="50" charset="-128"/>
              </a:defRPr>
            </a:lvl1pPr>
          </a:lstStyle>
          <a:p>
            <a:fld id="{4FAB73BC-B049-4115-A692-8D63A059BFB8}" type="slidenum">
              <a:rPr lang="en-US" altLang="ja-JP" smtClean="0"/>
              <a:pPr/>
              <a:t>‹#›</a:t>
            </a:fld>
            <a:endParaRPr lang="en-US" altLang="ja-JP"/>
          </a:p>
        </p:txBody>
      </p:sp>
    </p:spTree>
    <p:extLst>
      <p:ext uri="{BB962C8B-B14F-4D97-AF65-F5344CB8AC3E}">
        <p14:creationId xmlns:p14="http://schemas.microsoft.com/office/powerpoint/2010/main" val="1662349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kumimoji="1" lang="ja-JP"/>
              <a:t>マスター タイトルのスタイルを編集するには、ここをクリック</a:t>
            </a:r>
          </a:p>
        </p:txBody>
      </p:sp>
      <p:sp>
        <p:nvSpPr>
          <p:cNvPr id="3" name="テキスト プレースホルダー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4" name="日付プレースホルダー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latinLnBrk="0">
              <a:defRPr kumimoji="1" lang="ja-JP" sz="950">
                <a:solidFill>
                  <a:schemeClr val="tx1">
                    <a:alpha val="80000"/>
                  </a:schemeClr>
                </a:solidFill>
              </a:defRPr>
            </a:lvl1pPr>
          </a:lstStyle>
          <a:p>
            <a:fld id="{5586B75A-687E-405C-8A0B-8D00578BA2C3}" type="datetimeFigureOut">
              <a:pPr/>
              <a:t>2025/4/14</a:t>
            </a:fld>
            <a:endParaRPr kumimoji="1" lang="ja-JP"/>
          </a:p>
        </p:txBody>
      </p:sp>
      <p:sp>
        <p:nvSpPr>
          <p:cNvPr id="5" name="フッター プレースホルダー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latinLnBrk="0">
              <a:defRPr kumimoji="1" lang="ja-JP" sz="950" cap="all" baseline="0">
                <a:solidFill>
                  <a:schemeClr val="tx1">
                    <a:alpha val="80000"/>
                  </a:schemeClr>
                </a:solidFill>
              </a:defRPr>
            </a:lvl1pPr>
          </a:lstStyle>
          <a:p>
            <a:endParaRPr kumimoji="1" lang="ja-JP"/>
          </a:p>
        </p:txBody>
      </p:sp>
      <p:sp>
        <p:nvSpPr>
          <p:cNvPr id="6" name="スライド番号プレースホルダー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latinLnBrk="0">
              <a:defRPr kumimoji="1" lang="ja-JP" sz="10300" b="0">
                <a:ln>
                  <a:noFill/>
                </a:ln>
                <a:solidFill>
                  <a:schemeClr val="accent1">
                    <a:alpha val="25000"/>
                  </a:schemeClr>
                </a:solidFill>
                <a:latin typeface="+mj-lt"/>
              </a:defRPr>
            </a:lvl1pPr>
          </a:lstStyle>
          <a:p>
            <a:fld id="{4FAB73BC-B049-4115-A692-8D63A059BFB8}" type="slidenum">
              <a:pPr/>
              <a:t>‹#›</a:t>
            </a:fld>
            <a:endParaRPr kumimoji="1" lang="ja-JP"/>
          </a:p>
        </p:txBody>
      </p:sp>
    </p:spTree>
    <p:extLst>
      <p:ext uri="{BB962C8B-B14F-4D97-AF65-F5344CB8AC3E}">
        <p14:creationId xmlns:p14="http://schemas.microsoft.com/office/powerpoint/2010/main" val="316151649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kumimoji="1" lang="ja-JP"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kumimoji="1" lang="ja-JP"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kumimoji="1" lang="ja-JP"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kumimoji="1" lang="ja-JP" sz="2000"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9pPr>
    </p:bodyStyle>
    <p:otherStyle>
      <a:defPPr>
        <a:defRPr kumimoji="1" lang="ja-JP"/>
      </a:defPPr>
      <a:lvl1pPr marL="0" algn="l" defTabSz="914400" rtl="0" eaLnBrk="1" latinLnBrk="0" hangingPunct="1">
        <a:defRPr kumimoji="1" lang="ja-JP" sz="1800" kern="1200">
          <a:solidFill>
            <a:schemeClr val="tx1"/>
          </a:solidFill>
          <a:latin typeface="+mn-lt"/>
          <a:ea typeface="+mn-ea"/>
          <a:cs typeface="+mn-cs"/>
        </a:defRPr>
      </a:lvl1pPr>
      <a:lvl2pPr marL="457200" algn="l" defTabSz="914400" rtl="0" eaLnBrk="1" latinLnBrk="0" hangingPunct="1">
        <a:defRPr kumimoji="1" lang="ja-JP" sz="1800" kern="1200">
          <a:solidFill>
            <a:schemeClr val="tx1"/>
          </a:solidFill>
          <a:latin typeface="+mn-lt"/>
          <a:ea typeface="+mn-ea"/>
          <a:cs typeface="+mn-cs"/>
        </a:defRPr>
      </a:lvl2pPr>
      <a:lvl3pPr marL="914400" algn="l" defTabSz="914400" rtl="0" eaLnBrk="1" latinLnBrk="0" hangingPunct="1">
        <a:defRPr kumimoji="1" lang="ja-JP" sz="1800" kern="1200">
          <a:solidFill>
            <a:schemeClr val="tx1"/>
          </a:solidFill>
          <a:latin typeface="+mn-lt"/>
          <a:ea typeface="+mn-ea"/>
          <a:cs typeface="+mn-cs"/>
        </a:defRPr>
      </a:lvl3pPr>
      <a:lvl4pPr marL="1371600" algn="l" defTabSz="914400" rtl="0" eaLnBrk="1" latinLnBrk="0" hangingPunct="1">
        <a:defRPr kumimoji="1" lang="ja-JP" sz="1800" kern="1200">
          <a:solidFill>
            <a:schemeClr val="tx1"/>
          </a:solidFill>
          <a:latin typeface="+mn-lt"/>
          <a:ea typeface="+mn-ea"/>
          <a:cs typeface="+mn-cs"/>
        </a:defRPr>
      </a:lvl4pPr>
      <a:lvl5pPr marL="1828800" algn="l" defTabSz="914400" rtl="0" eaLnBrk="1" latinLnBrk="0" hangingPunct="1">
        <a:defRPr kumimoji="1" lang="ja-JP" sz="1800" kern="1200">
          <a:solidFill>
            <a:schemeClr val="tx1"/>
          </a:solidFill>
          <a:latin typeface="+mn-lt"/>
          <a:ea typeface="+mn-ea"/>
          <a:cs typeface="+mn-cs"/>
        </a:defRPr>
      </a:lvl5pPr>
      <a:lvl6pPr marL="2286000" algn="l" defTabSz="914400" rtl="0" eaLnBrk="1" latinLnBrk="0" hangingPunct="1">
        <a:defRPr kumimoji="1" lang="ja-JP" sz="1800" kern="1200">
          <a:solidFill>
            <a:schemeClr val="tx1"/>
          </a:solidFill>
          <a:latin typeface="+mn-lt"/>
          <a:ea typeface="+mn-ea"/>
          <a:cs typeface="+mn-cs"/>
        </a:defRPr>
      </a:lvl6pPr>
      <a:lvl7pPr marL="2743200" algn="l" defTabSz="914400" rtl="0" eaLnBrk="1" latinLnBrk="0" hangingPunct="1">
        <a:defRPr kumimoji="1" lang="ja-JP" sz="1800" kern="1200">
          <a:solidFill>
            <a:schemeClr val="tx1"/>
          </a:solidFill>
          <a:latin typeface="+mn-lt"/>
          <a:ea typeface="+mn-ea"/>
          <a:cs typeface="+mn-cs"/>
        </a:defRPr>
      </a:lvl7pPr>
      <a:lvl8pPr marL="3200400" algn="l" defTabSz="914400" rtl="0" eaLnBrk="1" latinLnBrk="0" hangingPunct="1">
        <a:defRPr kumimoji="1" lang="ja-JP" sz="1800" kern="1200">
          <a:solidFill>
            <a:schemeClr val="tx1"/>
          </a:solidFill>
          <a:latin typeface="+mn-lt"/>
          <a:ea typeface="+mn-ea"/>
          <a:cs typeface="+mn-cs"/>
        </a:defRPr>
      </a:lvl8pPr>
      <a:lvl9pPr marL="3657600" algn="l" defTabSz="914400" rtl="0" eaLnBrk="1" latinLnBrk="0" hangingPunct="1">
        <a:defRPr kumimoji="1" lang="ja-JP"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gahag.net/007512-wad-of-money%EF%BD%B0yen/" TargetMode="Externa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hyperlink" Target="https://publicdomainq.net/grim-reaper-death-0014694/" TargetMode="Externa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www.unicef.or.jp/kodomo/sdgs/17goals/"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 Id="rId5" Type="http://schemas.openxmlformats.org/officeDocument/2006/relationships/image" Target="../media/image24.jpg"/><Relationship Id="rId4" Type="http://schemas.openxmlformats.org/officeDocument/2006/relationships/image" Target="../media/image23.jpg"/></Relationships>
</file>

<file path=ppt/slides/_rels/slide6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4.xml"/><Relationship Id="rId5" Type="http://schemas.openxmlformats.org/officeDocument/2006/relationships/image" Target="../media/image28.jpg"/><Relationship Id="rId4" Type="http://schemas.openxmlformats.org/officeDocument/2006/relationships/image" Target="../media/image27.jpg"/></Relationships>
</file>

<file path=ppt/slides/_rels/slide6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 Id="rId5" Type="http://schemas.openxmlformats.org/officeDocument/2006/relationships/image" Target="../media/image32.jpg"/><Relationship Id="rId4" Type="http://schemas.openxmlformats.org/officeDocument/2006/relationships/image" Target="../media/image31.jpg"/></Relationships>
</file>

<file path=ppt/slides/_rels/slide6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3.png"/><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4.png"/><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7.png"/><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dirty="0"/>
              <a:t>DX</a:t>
            </a:r>
            <a:r>
              <a:rPr lang="ja-JP" altLang="en-US" dirty="0"/>
              <a:t>時代の</a:t>
            </a:r>
            <a:br>
              <a:rPr lang="en-US" altLang="ja-JP" dirty="0"/>
            </a:br>
            <a:r>
              <a:rPr lang="ja-JP" altLang="en-US" dirty="0"/>
              <a:t>ビジネスモデル</a:t>
            </a:r>
            <a:r>
              <a:rPr lang="en-US" altLang="ja-JP"/>
              <a:t>	Ⅰ</a:t>
            </a:r>
            <a:endParaRPr lang="ja-JP" dirty="0"/>
          </a:p>
        </p:txBody>
      </p:sp>
      <p:sp>
        <p:nvSpPr>
          <p:cNvPr id="3" name="サブタイトル 2"/>
          <p:cNvSpPr>
            <a:spLocks noGrp="1"/>
          </p:cNvSpPr>
          <p:nvPr>
            <p:ph type="subTitle" idx="1"/>
          </p:nvPr>
        </p:nvSpPr>
        <p:spPr/>
        <p:txBody>
          <a:bodyPr/>
          <a:lstStyle/>
          <a:p>
            <a:r>
              <a:rPr lang="en-US" altLang="ja-JP" dirty="0"/>
              <a:t>IT</a:t>
            </a:r>
            <a:r>
              <a:rPr lang="ja-JP" altLang="en-US" dirty="0"/>
              <a:t>ビジネス学科</a:t>
            </a:r>
            <a:endParaRPr lang="en-US" altLang="ja-JP" dirty="0"/>
          </a:p>
          <a:p>
            <a:r>
              <a:rPr lang="ja-JP" altLang="en-US" dirty="0"/>
              <a:t>講師：大場由香里</a:t>
            </a:r>
            <a:endParaRPr lang="en-US" altLang="ja-JP" dirty="0"/>
          </a:p>
        </p:txBody>
      </p:sp>
    </p:spTree>
    <p:extLst>
      <p:ext uri="{BB962C8B-B14F-4D97-AF65-F5344CB8AC3E}">
        <p14:creationId xmlns:p14="http://schemas.microsoft.com/office/powerpoint/2010/main" val="341889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511476"/>
            <a:ext cx="9133730" cy="1233424"/>
          </a:xfrm>
        </p:spPr>
        <p:txBody>
          <a:bodyPr>
            <a:normAutofit/>
          </a:bodyPr>
          <a:lstStyle/>
          <a:p>
            <a:pPr rtl="0" eaLnBrk="1" latinLnBrk="0" hangingPunct="1"/>
            <a:r>
              <a:rPr kumimoji="1" lang="ja-JP" altLang="ja-JP" sz="4400" kern="1200" dirty="0">
                <a:solidFill>
                  <a:srgbClr val="50B4C8"/>
                </a:solidFill>
                <a:effectLst/>
              </a:rPr>
              <a:t>授業の基本方針</a:t>
            </a:r>
            <a:endParaRPr lang="ja-JP" altLang="ja-JP" sz="4400" dirty="0">
              <a:solidFill>
                <a:srgbClr val="50B4C8"/>
              </a:solidFill>
              <a:effectLst/>
            </a:endParaRPr>
          </a:p>
        </p:txBody>
      </p:sp>
      <p:sp>
        <p:nvSpPr>
          <p:cNvPr id="3" name="コンテンツ プレースホルダー 2"/>
          <p:cNvSpPr>
            <a:spLocks noGrp="1"/>
          </p:cNvSpPr>
          <p:nvPr>
            <p:ph idx="1"/>
          </p:nvPr>
        </p:nvSpPr>
        <p:spPr>
          <a:xfrm>
            <a:off x="1524000" y="1878715"/>
            <a:ext cx="9134856" cy="4667051"/>
          </a:xfrm>
        </p:spPr>
        <p:txBody>
          <a:bodyPr>
            <a:noAutofit/>
          </a:bodyPr>
          <a:lstStyle/>
          <a:p>
            <a:r>
              <a:rPr kumimoji="1" lang="ja-JP" altLang="en-US" sz="2800" kern="1200" dirty="0">
                <a:solidFill>
                  <a:schemeClr val="tx1"/>
                </a:solidFill>
                <a:effectLst/>
                <a:latin typeface="Meiryo UI" panose="020B0604030504040204" pitchFamily="50" charset="-128"/>
                <a:ea typeface="Meiryo UI" panose="020B0604030504040204" pitchFamily="50" charset="-128"/>
              </a:rPr>
              <a:t>　</a:t>
            </a:r>
            <a:r>
              <a:rPr kumimoji="1" lang="ja-JP" altLang="en-US" sz="3200" kern="1200" dirty="0">
                <a:solidFill>
                  <a:schemeClr val="tx1"/>
                </a:solidFill>
                <a:effectLst/>
                <a:latin typeface="Meiryo UI" panose="020B0604030504040204" pitchFamily="50" charset="-128"/>
                <a:ea typeface="Meiryo UI" panose="020B0604030504040204" pitchFamily="50" charset="-128"/>
              </a:rPr>
              <a:t>一年を通して、可能な限り学校内での学びや交流の</a:t>
            </a:r>
            <a:endParaRPr kumimoji="1" lang="en-US" altLang="ja-JP" sz="3200" kern="1200" dirty="0">
              <a:solidFill>
                <a:schemeClr val="tx1"/>
              </a:solidFill>
              <a:effectLst/>
              <a:latin typeface="Meiryo UI" panose="020B0604030504040204" pitchFamily="50" charset="-128"/>
              <a:ea typeface="Meiryo UI" panose="020B0604030504040204" pitchFamily="50" charset="-128"/>
            </a:endParaRPr>
          </a:p>
          <a:p>
            <a:r>
              <a:rPr kumimoji="1" lang="ja-JP" altLang="en-US" sz="3200" kern="1200" dirty="0">
                <a:solidFill>
                  <a:schemeClr val="tx1"/>
                </a:solidFill>
                <a:effectLst/>
                <a:latin typeface="Meiryo UI" panose="020B0604030504040204" pitchFamily="50" charset="-128"/>
                <a:ea typeface="Meiryo UI" panose="020B0604030504040204" pitchFamily="50" charset="-128"/>
              </a:rPr>
              <a:t>機会を増やすため、実習科目や演習科目を中心に、</a:t>
            </a:r>
            <a:endParaRPr kumimoji="1" lang="en-US" altLang="ja-JP" sz="3200" kern="1200" dirty="0">
              <a:solidFill>
                <a:schemeClr val="tx1"/>
              </a:solidFill>
              <a:effectLst/>
              <a:latin typeface="Meiryo UI" panose="020B0604030504040204" pitchFamily="50" charset="-128"/>
              <a:ea typeface="Meiryo UI" panose="020B0604030504040204" pitchFamily="50" charset="-128"/>
            </a:endParaRPr>
          </a:p>
          <a:p>
            <a:r>
              <a:rPr kumimoji="1" lang="ja-JP" altLang="en-US" sz="3200" kern="1200" dirty="0">
                <a:solidFill>
                  <a:schemeClr val="tx1"/>
                </a:solidFill>
                <a:effectLst/>
                <a:latin typeface="Meiryo UI" panose="020B0604030504040204" pitchFamily="50" charset="-128"/>
                <a:ea typeface="Meiryo UI" panose="020B0604030504040204" pitchFamily="50" charset="-128"/>
              </a:rPr>
              <a:t>対面型で実施。</a:t>
            </a:r>
            <a:endParaRPr kumimoji="1" lang="en-US" altLang="ja-JP" sz="3200" kern="1200" dirty="0">
              <a:solidFill>
                <a:schemeClr val="tx1"/>
              </a:solidFill>
              <a:effectLst/>
              <a:latin typeface="Meiryo UI" panose="020B0604030504040204" pitchFamily="50" charset="-128"/>
              <a:ea typeface="Meiryo UI" panose="020B0604030504040204" pitchFamily="50" charset="-128"/>
            </a:endParaRPr>
          </a:p>
          <a:p>
            <a:endParaRPr kumimoji="1" lang="en-US" altLang="ja-JP" sz="3200" kern="1200" dirty="0">
              <a:solidFill>
                <a:schemeClr val="tx1"/>
              </a:solidFill>
              <a:effectLst/>
              <a:latin typeface="Meiryo UI" panose="020B0604030504040204" pitchFamily="50" charset="-128"/>
              <a:ea typeface="Meiryo UI" panose="020B0604030504040204" pitchFamily="50" charset="-128"/>
            </a:endParaRPr>
          </a:p>
          <a:p>
            <a:r>
              <a:rPr kumimoji="1" lang="ja-JP" altLang="en-US" sz="3200" kern="1200" dirty="0">
                <a:solidFill>
                  <a:schemeClr val="tx1"/>
                </a:solidFill>
                <a:effectLst/>
                <a:latin typeface="Meiryo UI" panose="020B0604030504040204" pitchFamily="50" charset="-128"/>
                <a:ea typeface="Meiryo UI" panose="020B0604030504040204" pitchFamily="50" charset="-128"/>
              </a:rPr>
              <a:t>　知的</a:t>
            </a:r>
            <a:r>
              <a:rPr lang="ja-JP" altLang="en-US" sz="3200" dirty="0">
                <a:solidFill>
                  <a:schemeClr val="tx1"/>
                </a:solidFill>
              </a:rPr>
              <a:t>好奇心を高めたり、</a:t>
            </a:r>
            <a:r>
              <a:rPr kumimoji="1" lang="ja-JP" altLang="en-US" sz="3200" kern="1200" dirty="0">
                <a:solidFill>
                  <a:schemeClr val="tx1"/>
                </a:solidFill>
                <a:effectLst/>
                <a:latin typeface="Meiryo UI" panose="020B0604030504040204" pitchFamily="50" charset="-128"/>
                <a:ea typeface="Meiryo UI" panose="020B0604030504040204" pitchFamily="50" charset="-128"/>
              </a:rPr>
              <a:t>就職のためのスキル</a:t>
            </a:r>
            <a:endParaRPr kumimoji="1" lang="en-US" altLang="ja-JP" sz="3200" kern="1200" dirty="0">
              <a:solidFill>
                <a:schemeClr val="tx1"/>
              </a:solidFill>
              <a:effectLst/>
              <a:latin typeface="Meiryo UI" panose="020B0604030504040204" pitchFamily="50" charset="-128"/>
              <a:ea typeface="Meiryo UI" panose="020B0604030504040204" pitchFamily="50" charset="-128"/>
            </a:endParaRPr>
          </a:p>
          <a:p>
            <a:r>
              <a:rPr lang="ja-JP" altLang="en-US" sz="3200" dirty="0">
                <a:solidFill>
                  <a:schemeClr val="tx1"/>
                </a:solidFill>
              </a:rPr>
              <a:t>　</a:t>
            </a:r>
            <a:r>
              <a:rPr kumimoji="1" lang="ja-JP" altLang="en-US" sz="3200" kern="1200" dirty="0">
                <a:solidFill>
                  <a:schemeClr val="tx1"/>
                </a:solidFill>
                <a:effectLst/>
                <a:latin typeface="Meiryo UI" panose="020B0604030504040204" pitchFamily="50" charset="-128"/>
                <a:ea typeface="Meiryo UI" panose="020B0604030504040204" pitchFamily="50" charset="-128"/>
              </a:rPr>
              <a:t>（課題、調査、解決、工夫、主にグループワーク）を　</a:t>
            </a:r>
            <a:endParaRPr kumimoji="1" lang="en-US" altLang="ja-JP" sz="3200" kern="1200" dirty="0">
              <a:solidFill>
                <a:schemeClr val="tx1"/>
              </a:solidFill>
              <a:effectLst/>
              <a:latin typeface="Meiryo UI" panose="020B0604030504040204" pitchFamily="50" charset="-128"/>
              <a:ea typeface="Meiryo UI" panose="020B0604030504040204" pitchFamily="50" charset="-128"/>
            </a:endParaRPr>
          </a:p>
          <a:p>
            <a:r>
              <a:rPr lang="ja-JP" altLang="en-US" sz="3200" dirty="0">
                <a:solidFill>
                  <a:schemeClr val="tx1"/>
                </a:solidFill>
              </a:rPr>
              <a:t>　</a:t>
            </a:r>
            <a:r>
              <a:rPr kumimoji="1" lang="ja-JP" altLang="en-US" sz="3200" kern="1200" dirty="0">
                <a:solidFill>
                  <a:schemeClr val="tx1"/>
                </a:solidFill>
                <a:effectLst/>
                <a:latin typeface="Meiryo UI" panose="020B0604030504040204" pitchFamily="50" charset="-128"/>
                <a:ea typeface="Meiryo UI" panose="020B0604030504040204" pitchFamily="50" charset="-128"/>
              </a:rPr>
              <a:t>用いた授業を実施。</a:t>
            </a:r>
            <a:r>
              <a:rPr lang="ja-JP" altLang="en-US" sz="3200" dirty="0">
                <a:solidFill>
                  <a:schemeClr val="tx1"/>
                </a:solidFill>
              </a:rPr>
              <a:t>　学生の多様性を認めます。</a:t>
            </a:r>
            <a:endParaRPr kumimoji="1" lang="en-US" altLang="ja-JP" sz="3200" kern="1200" dirty="0">
              <a:solidFill>
                <a:schemeClr val="tx1"/>
              </a:solidFill>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730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534270" y="500459"/>
            <a:ext cx="9133730" cy="1233424"/>
          </a:xfrm>
        </p:spPr>
        <p:txBody>
          <a:bodyPr>
            <a:normAutofit/>
          </a:bodyPr>
          <a:lstStyle/>
          <a:p>
            <a:r>
              <a:rPr kumimoji="1" lang="ja-JP" altLang="ja-JP" sz="4400" dirty="0"/>
              <a:t>授業</a:t>
            </a:r>
            <a:r>
              <a:rPr kumimoji="1" lang="ja-JP" altLang="en-US" sz="4400" dirty="0"/>
              <a:t>の</a:t>
            </a:r>
            <a:r>
              <a:rPr kumimoji="1" lang="ja-JP" altLang="ja-JP" sz="4400" dirty="0"/>
              <a:t>時間</a:t>
            </a:r>
            <a:endParaRPr kumimoji="1" lang="ja-JP" sz="4400" dirty="0"/>
          </a:p>
        </p:txBody>
      </p:sp>
      <p:sp>
        <p:nvSpPr>
          <p:cNvPr id="2" name="コンテンツ プレースホルダー 1"/>
          <p:cNvSpPr>
            <a:spLocks noGrp="1"/>
          </p:cNvSpPr>
          <p:nvPr>
            <p:ph idx="1"/>
          </p:nvPr>
        </p:nvSpPr>
        <p:spPr>
          <a:xfrm>
            <a:off x="1524000" y="1733883"/>
            <a:ext cx="9144000" cy="984265"/>
          </a:xfrm>
          <a:prstGeom prst="rect">
            <a:avLst/>
          </a:prstGeom>
        </p:spPr>
        <p:txBody>
          <a:bodyPr>
            <a:normAutofit/>
          </a:bodyPr>
          <a:lstStyle/>
          <a:p>
            <a:r>
              <a:rPr kumimoji="1" lang="ja-JP" altLang="en-US" sz="3600" dirty="0"/>
              <a:t>必修の授業。週</a:t>
            </a:r>
            <a:r>
              <a:rPr kumimoji="1" lang="en-US" altLang="ja-JP" sz="3600" dirty="0"/>
              <a:t>1</a:t>
            </a:r>
            <a:r>
              <a:rPr kumimoji="1" lang="ja-JP" altLang="en-US" sz="3600" dirty="0"/>
              <a:t>回</a:t>
            </a:r>
            <a:r>
              <a:rPr kumimoji="1" lang="en-US" altLang="ja-JP" sz="3600" dirty="0"/>
              <a:t>2</a:t>
            </a:r>
            <a:r>
              <a:rPr lang="ja-JP" altLang="en-US" sz="3600" dirty="0"/>
              <a:t>コマ</a:t>
            </a:r>
            <a:r>
              <a:rPr kumimoji="1" lang="ja-JP" altLang="en-US" sz="3600" dirty="0"/>
              <a:t>で</a:t>
            </a:r>
            <a:r>
              <a:rPr kumimoji="1" lang="ja-JP" altLang="ja-JP" sz="3600" dirty="0"/>
              <a:t>行われます。</a:t>
            </a:r>
            <a:endParaRPr kumimoji="1" lang="en-US" altLang="ja-JP" sz="3600" dirty="0"/>
          </a:p>
          <a:p>
            <a:pPr lvl="0"/>
            <a:endParaRPr lang="en-US" altLang="ja-JP" sz="2800" dirty="0"/>
          </a:p>
          <a:p>
            <a:pPr marL="0" lvl="0" indent="0">
              <a:buNone/>
            </a:pPr>
            <a:endParaRPr kumimoji="1" lang="ja-JP" sz="2800" dirty="0"/>
          </a:p>
        </p:txBody>
      </p:sp>
      <p:graphicFrame>
        <p:nvGraphicFramePr>
          <p:cNvPr id="6" name="コンテンツ プレースホルダー 4" descr="2 列 11 行のサンプル表" title="表">
            <a:extLst>
              <a:ext uri="{FF2B5EF4-FFF2-40B4-BE49-F238E27FC236}">
                <a16:creationId xmlns:a16="http://schemas.microsoft.com/office/drawing/2014/main" id="{E57A3FF4-AD35-4458-ADA6-498FF34E4D3F}"/>
              </a:ext>
            </a:extLst>
          </p:cNvPr>
          <p:cNvGraphicFramePr>
            <a:graphicFrameLocks/>
          </p:cNvGraphicFramePr>
          <p:nvPr>
            <p:extLst>
              <p:ext uri="{D42A27DB-BD31-4B8C-83A1-F6EECF244321}">
                <p14:modId xmlns:p14="http://schemas.microsoft.com/office/powerpoint/2010/main" val="3225178106"/>
              </p:ext>
            </p:extLst>
          </p:nvPr>
        </p:nvGraphicFramePr>
        <p:xfrm>
          <a:off x="2758281" y="2622550"/>
          <a:ext cx="6675438" cy="3429000"/>
        </p:xfrm>
        <a:graphic>
          <a:graphicData uri="http://schemas.openxmlformats.org/drawingml/2006/table">
            <a:tbl>
              <a:tblPr bandRow="1">
                <a:tableStyleId>{16D9F66E-5EB9-4882-86FB-DCBF35E3C3E4}</a:tableStyleId>
              </a:tblPr>
              <a:tblGrid>
                <a:gridCol w="2076150">
                  <a:extLst>
                    <a:ext uri="{9D8B030D-6E8A-4147-A177-3AD203B41FA5}">
                      <a16:colId xmlns:a16="http://schemas.microsoft.com/office/drawing/2014/main" val="20000"/>
                    </a:ext>
                  </a:extLst>
                </a:gridCol>
                <a:gridCol w="4599288">
                  <a:extLst>
                    <a:ext uri="{9D8B030D-6E8A-4147-A177-3AD203B41FA5}">
                      <a16:colId xmlns:a16="http://schemas.microsoft.com/office/drawing/2014/main" val="20001"/>
                    </a:ext>
                  </a:extLst>
                </a:gridCol>
              </a:tblGrid>
              <a:tr h="1695450">
                <a:tc>
                  <a:txBody>
                    <a:bodyPr/>
                    <a:lstStyle/>
                    <a:p>
                      <a:pPr marL="0" marR="0" algn="l">
                        <a:lnSpc>
                          <a:spcPct val="115000"/>
                        </a:lnSpc>
                        <a:spcBef>
                          <a:spcPts val="0"/>
                        </a:spcBef>
                        <a:spcAft>
                          <a:spcPts val="0"/>
                        </a:spcAft>
                      </a:pPr>
                      <a:r>
                        <a:rPr kumimoji="1" lang="ja-JP" altLang="en-US" sz="2000" dirty="0">
                          <a:effectLst/>
                          <a:latin typeface="Meiryo UI" panose="020B0604030504040204" pitchFamily="50" charset="-128"/>
                          <a:ea typeface="Meiryo UI" panose="020B0604030504040204" pitchFamily="50" charset="-128"/>
                          <a:cs typeface="Meiryo UI" panose="020B0604030504040204" pitchFamily="50" charset="-128"/>
                        </a:rPr>
                        <a:t>①</a:t>
                      </a:r>
                      <a:r>
                        <a:rPr kumimoji="1" lang="ja-JP" sz="2000" dirty="0">
                          <a:effectLst/>
                          <a:latin typeface="Meiryo UI" panose="020B0604030504040204" pitchFamily="50" charset="-128"/>
                          <a:ea typeface="Meiryo UI" panose="020B0604030504040204" pitchFamily="50" charset="-128"/>
                          <a:cs typeface="Meiryo UI" panose="020B0604030504040204" pitchFamily="50" charset="-128"/>
                        </a:rPr>
                        <a:t>9:</a:t>
                      </a:r>
                      <a:r>
                        <a:rPr kumimoji="1" lang="en-US" altLang="ja-JP" sz="2000" dirty="0">
                          <a:effectLst/>
                          <a:latin typeface="Meiryo UI" panose="020B0604030504040204" pitchFamily="50" charset="-128"/>
                          <a:ea typeface="Meiryo UI" panose="020B0604030504040204" pitchFamily="50" charset="-128"/>
                          <a:cs typeface="Meiryo UI" panose="020B0604030504040204" pitchFamily="50" charset="-128"/>
                        </a:rPr>
                        <a:t>2</a:t>
                      </a:r>
                      <a:r>
                        <a:rPr kumimoji="1" lang="ja-JP" sz="2000" dirty="0">
                          <a:effectLst/>
                          <a:latin typeface="Meiryo UI" panose="020B0604030504040204" pitchFamily="50" charset="-128"/>
                          <a:ea typeface="Meiryo UI" panose="020B0604030504040204" pitchFamily="50" charset="-128"/>
                          <a:cs typeface="Meiryo UI" panose="020B0604030504040204" pitchFamily="50" charset="-128"/>
                        </a:rPr>
                        <a:t>0 ～ </a:t>
                      </a:r>
                      <a:endParaRPr kumimoji="1" lang="en-US" altLang="ja-JP" sz="2000" dirty="0">
                        <a:effectLst/>
                        <a:latin typeface="Meiryo UI" panose="020B0604030504040204" pitchFamily="50" charset="-128"/>
                        <a:ea typeface="Meiryo UI" panose="020B0604030504040204" pitchFamily="50" charset="-128"/>
                        <a:cs typeface="Meiryo UI" panose="020B0604030504040204" pitchFamily="50" charset="-128"/>
                      </a:endParaRPr>
                    </a:p>
                    <a:p>
                      <a:pPr marL="0" marR="0" algn="l">
                        <a:lnSpc>
                          <a:spcPct val="115000"/>
                        </a:lnSpc>
                        <a:spcBef>
                          <a:spcPts val="0"/>
                        </a:spcBef>
                        <a:spcAft>
                          <a:spcPts val="0"/>
                        </a:spcAft>
                      </a:pPr>
                      <a:r>
                        <a:rPr kumimoji="1" lang="ja-JP" altLang="en-US" sz="2000" dirty="0">
                          <a:effectLst/>
                          <a:latin typeface="Meiryo UI" panose="020B0604030504040204" pitchFamily="50" charset="-128"/>
                          <a:ea typeface="Meiryo UI" panose="020B0604030504040204" pitchFamily="50" charset="-128"/>
                          <a:cs typeface="Meiryo UI" panose="020B0604030504040204" pitchFamily="50" charset="-128"/>
                        </a:rPr>
                        <a:t>　　　　　 </a:t>
                      </a:r>
                      <a:r>
                        <a:rPr kumimoji="1" lang="ja-JP" sz="2000" dirty="0">
                          <a:effectLst/>
                          <a:latin typeface="Meiryo UI" panose="020B0604030504040204" pitchFamily="50" charset="-128"/>
                          <a:ea typeface="Meiryo UI" panose="020B0604030504040204" pitchFamily="50" charset="-128"/>
                          <a:cs typeface="Meiryo UI" panose="020B0604030504040204" pitchFamily="50" charset="-128"/>
                        </a:rPr>
                        <a:t>10:</a:t>
                      </a:r>
                      <a:r>
                        <a:rPr kumimoji="1" lang="en-US" altLang="ja-JP" sz="2000">
                          <a:effectLst/>
                          <a:latin typeface="Meiryo UI" panose="020B0604030504040204" pitchFamily="50" charset="-128"/>
                          <a:ea typeface="Meiryo UI" panose="020B0604030504040204" pitchFamily="50" charset="-128"/>
                          <a:cs typeface="Meiryo UI" panose="020B0604030504040204" pitchFamily="50" charset="-128"/>
                        </a:rPr>
                        <a:t>50</a:t>
                      </a:r>
                      <a:endParaRPr kumimoji="1" lang="ja-JP" sz="2000" b="1"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182880" marR="57150" marT="57150" marB="57150" anchor="ctr"/>
                </a:tc>
                <a:tc>
                  <a:txBody>
                    <a:bodyPr/>
                    <a:lstStyle/>
                    <a:p>
                      <a:pPr marL="0" marR="0" algn="l">
                        <a:lnSpc>
                          <a:spcPct val="115000"/>
                        </a:lnSpc>
                        <a:spcBef>
                          <a:spcPts val="0"/>
                        </a:spcBef>
                        <a:spcAft>
                          <a:spcPts val="1000"/>
                        </a:spcAft>
                      </a:pPr>
                      <a:r>
                        <a:rPr kumimoji="1" lang="ja-JP" altLang="en-US"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rPr>
                        <a:t>①コマ（例）</a:t>
                      </a:r>
                      <a:endParaRPr kumimoji="1" lang="en-US" altLang="ja-JP"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endParaRPr>
                    </a:p>
                    <a:p>
                      <a:pPr marL="0" marR="0" algn="l">
                        <a:lnSpc>
                          <a:spcPct val="115000"/>
                        </a:lnSpc>
                        <a:spcBef>
                          <a:spcPts val="0"/>
                        </a:spcBef>
                        <a:spcAft>
                          <a:spcPts val="1000"/>
                        </a:spcAft>
                      </a:pPr>
                      <a:r>
                        <a:rPr kumimoji="1" lang="ja-JP" altLang="en-US"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rPr>
                        <a:t>半期の流れの説明及び、</a:t>
                      </a:r>
                      <a:br>
                        <a:rPr kumimoji="1" lang="en-US" altLang="ja-JP"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rPr>
                      </a:br>
                      <a:r>
                        <a:rPr kumimoji="1" lang="ja-JP" altLang="en-US"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rPr>
                        <a:t>講師自己紹介／学生による自己紹介</a:t>
                      </a:r>
                      <a:endParaRPr kumimoji="1" lang="ja-JP"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182880" marR="57150" marT="57150" marB="57150" anchor="ctr"/>
                </a:tc>
                <a:extLst>
                  <a:ext uri="{0D108BD9-81ED-4DB2-BD59-A6C34878D82A}">
                    <a16:rowId xmlns:a16="http://schemas.microsoft.com/office/drawing/2014/main" val="10002"/>
                  </a:ext>
                </a:extLst>
              </a:tr>
              <a:tr h="1733550">
                <a:tc>
                  <a:txBody>
                    <a:bodyPr/>
                    <a:lstStyle/>
                    <a:p>
                      <a:pPr marL="0" marR="0" algn="l">
                        <a:lnSpc>
                          <a:spcPct val="115000"/>
                        </a:lnSpc>
                        <a:spcBef>
                          <a:spcPts val="0"/>
                        </a:spcBef>
                        <a:spcAft>
                          <a:spcPts val="0"/>
                        </a:spcAft>
                      </a:pPr>
                      <a:r>
                        <a:rPr kumimoji="1" lang="ja-JP" altLang="en-US" sz="2000" dirty="0">
                          <a:effectLst/>
                          <a:latin typeface="Meiryo UI" panose="020B0604030504040204" pitchFamily="50" charset="-128"/>
                          <a:ea typeface="Meiryo UI" panose="020B0604030504040204" pitchFamily="50" charset="-128"/>
                          <a:cs typeface="Meiryo UI" panose="020B0604030504040204" pitchFamily="50" charset="-128"/>
                        </a:rPr>
                        <a:t>②</a:t>
                      </a:r>
                      <a:r>
                        <a:rPr kumimoji="1" lang="ja-JP" sz="2000" dirty="0">
                          <a:effectLst/>
                          <a:latin typeface="Meiryo UI" panose="020B0604030504040204" pitchFamily="50" charset="-128"/>
                          <a:ea typeface="Meiryo UI" panose="020B0604030504040204" pitchFamily="50" charset="-128"/>
                          <a:cs typeface="Meiryo UI" panose="020B0604030504040204" pitchFamily="50" charset="-128"/>
                        </a:rPr>
                        <a:t>11:00 ～ </a:t>
                      </a:r>
                      <a:r>
                        <a:rPr kumimoji="1" lang="ja-JP" altLang="en-US" sz="2000" dirty="0">
                          <a:effectLst/>
                          <a:latin typeface="Meiryo UI" panose="020B0604030504040204" pitchFamily="50" charset="-128"/>
                          <a:ea typeface="Meiryo UI" panose="020B0604030504040204" pitchFamily="50" charset="-128"/>
                          <a:cs typeface="Meiryo UI" panose="020B0604030504040204" pitchFamily="50" charset="-128"/>
                        </a:rPr>
                        <a:t>　　</a:t>
                      </a:r>
                      <a:endParaRPr kumimoji="1" lang="en-US" altLang="ja-JP" sz="2000" dirty="0">
                        <a:effectLst/>
                        <a:latin typeface="Meiryo UI" panose="020B0604030504040204" pitchFamily="50" charset="-128"/>
                        <a:ea typeface="Meiryo UI" panose="020B0604030504040204" pitchFamily="50" charset="-128"/>
                        <a:cs typeface="Meiryo UI" panose="020B0604030504040204" pitchFamily="50" charset="-128"/>
                      </a:endParaRPr>
                    </a:p>
                    <a:p>
                      <a:pPr marL="0" marR="0" algn="l">
                        <a:lnSpc>
                          <a:spcPct val="115000"/>
                        </a:lnSpc>
                        <a:spcBef>
                          <a:spcPts val="0"/>
                        </a:spcBef>
                        <a:spcAft>
                          <a:spcPts val="0"/>
                        </a:spcAft>
                      </a:pPr>
                      <a:r>
                        <a:rPr kumimoji="1" lang="ja-JP" altLang="en-US" sz="2000" dirty="0">
                          <a:effectLst/>
                          <a:latin typeface="Meiryo UI" panose="020B0604030504040204" pitchFamily="50" charset="-128"/>
                          <a:ea typeface="Meiryo UI" panose="020B0604030504040204" pitchFamily="50" charset="-128"/>
                          <a:cs typeface="Meiryo UI" panose="020B0604030504040204" pitchFamily="50" charset="-128"/>
                        </a:rPr>
                        <a:t>　　　　　　</a:t>
                      </a:r>
                      <a:r>
                        <a:rPr kumimoji="1" lang="ja-JP" sz="2000" dirty="0">
                          <a:effectLst/>
                          <a:latin typeface="Meiryo UI" panose="020B0604030504040204" pitchFamily="50" charset="-128"/>
                          <a:ea typeface="Meiryo UI" panose="020B0604030504040204" pitchFamily="50" charset="-128"/>
                          <a:cs typeface="Meiryo UI" panose="020B0604030504040204" pitchFamily="50" charset="-128"/>
                        </a:rPr>
                        <a:t>12:</a:t>
                      </a:r>
                      <a:r>
                        <a:rPr kumimoji="1" lang="en-US" altLang="ja-JP" sz="2000" dirty="0">
                          <a:effectLst/>
                          <a:latin typeface="Meiryo UI" panose="020B0604030504040204" pitchFamily="50" charset="-128"/>
                          <a:ea typeface="Meiryo UI" panose="020B0604030504040204" pitchFamily="50" charset="-128"/>
                          <a:cs typeface="Meiryo UI" panose="020B0604030504040204" pitchFamily="50" charset="-128"/>
                        </a:rPr>
                        <a:t>3</a:t>
                      </a:r>
                      <a:r>
                        <a:rPr kumimoji="1" lang="ja-JP" sz="2000" dirty="0">
                          <a:effectLst/>
                          <a:latin typeface="Meiryo UI" panose="020B0604030504040204" pitchFamily="50" charset="-128"/>
                          <a:ea typeface="Meiryo UI" panose="020B0604030504040204" pitchFamily="50" charset="-128"/>
                          <a:cs typeface="Meiryo UI" panose="020B0604030504040204" pitchFamily="50" charset="-128"/>
                        </a:rPr>
                        <a:t>0</a:t>
                      </a:r>
                      <a:endParaRPr kumimoji="1" lang="ja-JP" sz="2000" b="1"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182880" marR="57150" marT="57150" marB="57150" anchor="ctr"/>
                </a:tc>
                <a:tc>
                  <a:txBody>
                    <a:bodyPr/>
                    <a:lstStyle/>
                    <a:p>
                      <a:pPr marL="0" marR="0" algn="l">
                        <a:lnSpc>
                          <a:spcPct val="115000"/>
                        </a:lnSpc>
                        <a:spcBef>
                          <a:spcPts val="0"/>
                        </a:spcBef>
                        <a:spcAft>
                          <a:spcPts val="0"/>
                        </a:spcAft>
                      </a:pPr>
                      <a:r>
                        <a:rPr kumimoji="1" lang="ja-JP" altLang="en-US"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rPr>
                        <a:t>②コマ（例）</a:t>
                      </a:r>
                      <a:endParaRPr kumimoji="1" lang="en-US" altLang="ja-JP"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endParaRPr>
                    </a:p>
                    <a:p>
                      <a:pPr marL="0" marR="0" algn="l">
                        <a:lnSpc>
                          <a:spcPct val="115000"/>
                        </a:lnSpc>
                        <a:spcBef>
                          <a:spcPts val="0"/>
                        </a:spcBef>
                        <a:spcAft>
                          <a:spcPts val="0"/>
                        </a:spcAft>
                      </a:pPr>
                      <a:r>
                        <a:rPr kumimoji="1" lang="ja-JP" altLang="en-US"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rPr>
                        <a:t>学習の目的・目標</a:t>
                      </a:r>
                      <a:br>
                        <a:rPr kumimoji="1" lang="en-US" altLang="ja-JP"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rPr>
                      </a:br>
                      <a:r>
                        <a:rPr kumimoji="1" lang="ja-JP" altLang="en-US"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rPr>
                        <a:t>ビジネスモデル・</a:t>
                      </a:r>
                      <a:r>
                        <a:rPr kumimoji="1" lang="en-US" altLang="ja-JP"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rPr>
                        <a:t>DX</a:t>
                      </a:r>
                      <a:r>
                        <a:rPr kumimoji="1" lang="ja-JP" altLang="en-US"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rPr>
                        <a:t>とは？</a:t>
                      </a:r>
                      <a:endParaRPr kumimoji="1" lang="ja-JP" sz="2000" b="0" dirty="0">
                        <a:solidFill>
                          <a:schemeClr val="tx1">
                            <a:lumMod val="85000"/>
                            <a:lumOff val="15000"/>
                          </a:schemeClr>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182880" marR="57150" marT="57150" marB="57150" anchor="ct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534270" y="500459"/>
            <a:ext cx="9133730" cy="1233424"/>
          </a:xfrm>
        </p:spPr>
        <p:txBody>
          <a:bodyPr>
            <a:normAutofit/>
          </a:bodyPr>
          <a:lstStyle/>
          <a:p>
            <a:r>
              <a:rPr kumimoji="1" lang="ja-JP" altLang="en-US" sz="4400" dirty="0"/>
              <a:t>学習</a:t>
            </a:r>
            <a:r>
              <a:rPr kumimoji="1" lang="ja-JP" sz="4400" dirty="0"/>
              <a:t>目標</a:t>
            </a:r>
          </a:p>
        </p:txBody>
      </p:sp>
      <p:sp>
        <p:nvSpPr>
          <p:cNvPr id="2" name="コンテンツ プレースホルダー 1"/>
          <p:cNvSpPr>
            <a:spLocks noGrp="1"/>
          </p:cNvSpPr>
          <p:nvPr>
            <p:ph idx="1"/>
          </p:nvPr>
        </p:nvSpPr>
        <p:spPr>
          <a:xfrm>
            <a:off x="1524000" y="1732414"/>
            <a:ext cx="9144000" cy="4068763"/>
          </a:xfrm>
          <a:prstGeom prst="rect">
            <a:avLst/>
          </a:prstGeom>
        </p:spPr>
        <p:txBody>
          <a:bodyPr>
            <a:normAutofit/>
          </a:bodyPr>
          <a:lstStyle/>
          <a:p>
            <a:pPr lvl="0"/>
            <a:r>
              <a:rPr kumimoji="1" lang="ja-JP" altLang="en-US" sz="3600" dirty="0"/>
              <a:t>ビジネスモデル研究として、</a:t>
            </a:r>
            <a:r>
              <a:rPr kumimoji="1" lang="en-US" altLang="ja-JP" sz="3600" dirty="0"/>
              <a:t>DX</a:t>
            </a:r>
            <a:r>
              <a:rPr kumimoji="1" lang="ja-JP" altLang="en-US" sz="3600" dirty="0"/>
              <a:t>を意識しての作業</a:t>
            </a:r>
            <a:endParaRPr kumimoji="1" lang="en-US" altLang="ja-JP" sz="3600" dirty="0"/>
          </a:p>
          <a:p>
            <a:pPr lvl="0"/>
            <a:r>
              <a:rPr kumimoji="1" lang="ja-JP" altLang="en-US" sz="3600" dirty="0"/>
              <a:t>効率化、システム化を学ぶ。</a:t>
            </a:r>
            <a:endParaRPr kumimoji="1" lang="en-US" altLang="ja-JP" sz="3600" dirty="0"/>
          </a:p>
          <a:p>
            <a:pPr lvl="0"/>
            <a:endParaRPr lang="en-US" altLang="ja-JP" sz="2800" dirty="0"/>
          </a:p>
          <a:p>
            <a:r>
              <a:rPr kumimoji="1" lang="ja-JP" altLang="en-US" sz="2800" dirty="0"/>
              <a:t>	主体性を身につける／社会に興味を持つ／</a:t>
            </a:r>
            <a:endParaRPr kumimoji="1" lang="en-US" altLang="ja-JP" sz="2800" dirty="0"/>
          </a:p>
          <a:p>
            <a:r>
              <a:rPr lang="ja-JP" altLang="en-US" sz="2800" dirty="0"/>
              <a:t>　　　 </a:t>
            </a:r>
            <a:r>
              <a:rPr kumimoji="1" lang="ja-JP" altLang="en-US" sz="2800" dirty="0"/>
              <a:t>社会で求めれる力／チームワーク力</a:t>
            </a:r>
          </a:p>
          <a:p>
            <a:pPr lvl="0"/>
            <a:r>
              <a:rPr kumimoji="1" lang="ja-JP" altLang="en-US" sz="2800" dirty="0"/>
              <a:t>	「</a:t>
            </a:r>
            <a:r>
              <a:rPr kumimoji="1" lang="en-US" altLang="ja-JP" sz="2800" dirty="0"/>
              <a:t>DX</a:t>
            </a:r>
            <a:r>
              <a:rPr kumimoji="1" lang="ja-JP" altLang="en-US" sz="2800" dirty="0"/>
              <a:t>」「ビジネスモデル」についての理解。</a:t>
            </a:r>
          </a:p>
          <a:p>
            <a:pPr lvl="0"/>
            <a:r>
              <a:rPr kumimoji="1" lang="ja-JP" altLang="en-US" sz="2800" dirty="0"/>
              <a:t>	企画・タスク管理について理解。</a:t>
            </a:r>
          </a:p>
        </p:txBody>
      </p:sp>
    </p:spTree>
    <p:extLst>
      <p:ext uri="{BB962C8B-B14F-4D97-AF65-F5344CB8AC3E}">
        <p14:creationId xmlns:p14="http://schemas.microsoft.com/office/powerpoint/2010/main" val="22093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C8C5ED90-D195-BDF8-7EF2-E64634F1AE5B}"/>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485B976C-17EF-415B-B03C-BAF9443B9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useBgFill="1">
        <p:nvSpPr>
          <p:cNvPr id="46" name="Rectangle 25">
            <a:extLst>
              <a:ext uri="{FF2B5EF4-FFF2-40B4-BE49-F238E27FC236}">
                <a16:creationId xmlns:a16="http://schemas.microsoft.com/office/drawing/2014/main" id="{274DCCB7-4DF4-4AD0-A3D4-1D170E295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27">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タイトル 2">
            <a:extLst>
              <a:ext uri="{FF2B5EF4-FFF2-40B4-BE49-F238E27FC236}">
                <a16:creationId xmlns:a16="http://schemas.microsoft.com/office/drawing/2014/main" id="{C8F9F738-E07B-F13B-83E4-9A77F123C5FF}"/>
              </a:ext>
            </a:extLst>
          </p:cNvPr>
          <p:cNvSpPr>
            <a:spLocks noGrp="1"/>
          </p:cNvSpPr>
          <p:nvPr>
            <p:ph type="title"/>
          </p:nvPr>
        </p:nvSpPr>
        <p:spPr>
          <a:xfrm>
            <a:off x="4571698" y="4208449"/>
            <a:ext cx="6211956" cy="1526008"/>
          </a:xfrm>
        </p:spPr>
        <p:txBody>
          <a:bodyPr vert="horz" lIns="91440" tIns="45720" rIns="91440" bIns="45720" rtlCol="0" anchor="b">
            <a:normAutofit/>
          </a:bodyPr>
          <a:lstStyle/>
          <a:p>
            <a:pPr>
              <a:lnSpc>
                <a:spcPct val="80000"/>
              </a:lnSpc>
            </a:pPr>
            <a:r>
              <a:rPr kumimoji="1" lang="ja-JP" altLang="en-US" sz="4800">
                <a:solidFill>
                  <a:schemeClr val="tx1"/>
                </a:solidFill>
                <a:latin typeface="+mj-lt"/>
                <a:ea typeface="+mj-ea"/>
                <a:cs typeface="+mj-cs"/>
              </a:rPr>
              <a:t>受講生の声</a:t>
            </a:r>
            <a:endParaRPr kumimoji="1" lang="en-US" altLang="ja-JP" sz="4800">
              <a:solidFill>
                <a:schemeClr val="tx1"/>
              </a:solidFill>
              <a:latin typeface="+mj-lt"/>
              <a:ea typeface="+mj-ea"/>
              <a:cs typeface="+mj-cs"/>
            </a:endParaRPr>
          </a:p>
        </p:txBody>
      </p:sp>
      <p:sp>
        <p:nvSpPr>
          <p:cNvPr id="48" name="Rectangle 29">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31">
            <a:extLst>
              <a:ext uri="{FF2B5EF4-FFF2-40B4-BE49-F238E27FC236}">
                <a16:creationId xmlns:a16="http://schemas.microsoft.com/office/drawing/2014/main" id="{8804D98D-41CA-4C0B-97AA-4D1F7A9E6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14435"/>
            <a:ext cx="3881619" cy="2409135"/>
          </a:xfrm>
          <a:custGeom>
            <a:avLst/>
            <a:gdLst>
              <a:gd name="connsiteX0" fmla="*/ 0 w 3881619"/>
              <a:gd name="connsiteY0" fmla="*/ 0 h 2409135"/>
              <a:gd name="connsiteX1" fmla="*/ 3881619 w 3881619"/>
              <a:gd name="connsiteY1" fmla="*/ 0 h 2409135"/>
              <a:gd name="connsiteX2" fmla="*/ 3881619 w 3881619"/>
              <a:gd name="connsiteY2" fmla="*/ 2409135 h 2409135"/>
              <a:gd name="connsiteX3" fmla="*/ 0 w 3881619"/>
              <a:gd name="connsiteY3" fmla="*/ 2409135 h 2409135"/>
            </a:gdLst>
            <a:ahLst/>
            <a:cxnLst>
              <a:cxn ang="0">
                <a:pos x="connsiteX0" y="connsiteY0"/>
              </a:cxn>
              <a:cxn ang="0">
                <a:pos x="connsiteX1" y="connsiteY1"/>
              </a:cxn>
              <a:cxn ang="0">
                <a:pos x="connsiteX2" y="connsiteY2"/>
              </a:cxn>
              <a:cxn ang="0">
                <a:pos x="connsiteX3" y="connsiteY3"/>
              </a:cxn>
            </a:cxnLst>
            <a:rect l="l" t="t" r="r" b="b"/>
            <a:pathLst>
              <a:path w="3881619" h="2409135">
                <a:moveTo>
                  <a:pt x="0" y="0"/>
                </a:moveTo>
                <a:lnTo>
                  <a:pt x="3881619" y="0"/>
                </a:lnTo>
                <a:lnTo>
                  <a:pt x="3881619" y="2409135"/>
                </a:lnTo>
                <a:lnTo>
                  <a:pt x="0" y="240913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グラフィックス 18" descr="オフィス ワーカー (男性) 単色塗りつぶし">
            <a:extLst>
              <a:ext uri="{FF2B5EF4-FFF2-40B4-BE49-F238E27FC236}">
                <a16:creationId xmlns:a16="http://schemas.microsoft.com/office/drawing/2014/main" id="{D4821056-F3E2-DA71-E3F1-F2EA320948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4489" y="991116"/>
            <a:ext cx="2011391" cy="2011391"/>
          </a:xfrm>
          <a:prstGeom prst="rect">
            <a:avLst/>
          </a:prstGeom>
        </p:spPr>
      </p:pic>
      <p:sp>
        <p:nvSpPr>
          <p:cNvPr id="50" name="Rectangle 33">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35">
            <a:extLst>
              <a:ext uri="{FF2B5EF4-FFF2-40B4-BE49-F238E27FC236}">
                <a16:creationId xmlns:a16="http://schemas.microsoft.com/office/drawing/2014/main" id="{507E2700-E30D-4715-BD0E-3C969149B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2011" y="4"/>
            <a:ext cx="3383280" cy="2952729"/>
          </a:xfrm>
          <a:custGeom>
            <a:avLst/>
            <a:gdLst>
              <a:gd name="connsiteX0" fmla="*/ 0 w 3383280"/>
              <a:gd name="connsiteY0" fmla="*/ 0 h 2952729"/>
              <a:gd name="connsiteX1" fmla="*/ 3383280 w 3383280"/>
              <a:gd name="connsiteY1" fmla="*/ 0 h 2952729"/>
              <a:gd name="connsiteX2" fmla="*/ 3383280 w 3383280"/>
              <a:gd name="connsiteY2" fmla="*/ 2952729 h 2952729"/>
              <a:gd name="connsiteX3" fmla="*/ 0 w 3383280"/>
              <a:gd name="connsiteY3" fmla="*/ 2952729 h 2952729"/>
            </a:gdLst>
            <a:ahLst/>
            <a:cxnLst>
              <a:cxn ang="0">
                <a:pos x="connsiteX0" y="connsiteY0"/>
              </a:cxn>
              <a:cxn ang="0">
                <a:pos x="connsiteX1" y="connsiteY1"/>
              </a:cxn>
              <a:cxn ang="0">
                <a:pos x="connsiteX2" y="connsiteY2"/>
              </a:cxn>
              <a:cxn ang="0">
                <a:pos x="connsiteX3" y="connsiteY3"/>
              </a:cxn>
            </a:cxnLst>
            <a:rect l="l" t="t" r="r" b="b"/>
            <a:pathLst>
              <a:path w="3383280" h="2952729">
                <a:moveTo>
                  <a:pt x="0" y="0"/>
                </a:moveTo>
                <a:lnTo>
                  <a:pt x="3383280" y="0"/>
                </a:lnTo>
                <a:lnTo>
                  <a:pt x="3383280" y="2952729"/>
                </a:lnTo>
                <a:lnTo>
                  <a:pt x="0" y="295272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グラフィックス 14" descr="男性のプロフィール 単色塗りつぶし">
            <a:extLst>
              <a:ext uri="{FF2B5EF4-FFF2-40B4-BE49-F238E27FC236}">
                <a16:creationId xmlns:a16="http://schemas.microsoft.com/office/drawing/2014/main" id="{3098EA87-B351-A712-A78C-AF15800A2E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8174" y="222857"/>
            <a:ext cx="2507021" cy="2507021"/>
          </a:xfrm>
          <a:prstGeom prst="rect">
            <a:avLst/>
          </a:prstGeom>
        </p:spPr>
      </p:pic>
      <p:sp>
        <p:nvSpPr>
          <p:cNvPr id="52" name="Rectangle 37">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10516"/>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39">
            <a:extLst>
              <a:ext uri="{FF2B5EF4-FFF2-40B4-BE49-F238E27FC236}">
                <a16:creationId xmlns:a16="http://schemas.microsoft.com/office/drawing/2014/main" id="{E9E39E36-618B-4EFC-96A0-BD50A9E47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963" y="3973632"/>
            <a:ext cx="3099816" cy="2230645"/>
          </a:xfrm>
          <a:custGeom>
            <a:avLst/>
            <a:gdLst>
              <a:gd name="connsiteX0" fmla="*/ 0 w 3099816"/>
              <a:gd name="connsiteY0" fmla="*/ 0 h 2230645"/>
              <a:gd name="connsiteX1" fmla="*/ 3099816 w 3099816"/>
              <a:gd name="connsiteY1" fmla="*/ 0 h 2230645"/>
              <a:gd name="connsiteX2" fmla="*/ 3099816 w 3099816"/>
              <a:gd name="connsiteY2" fmla="*/ 2230645 h 2230645"/>
              <a:gd name="connsiteX3" fmla="*/ 0 w 3099816"/>
              <a:gd name="connsiteY3" fmla="*/ 2230645 h 2230645"/>
            </a:gdLst>
            <a:ahLst/>
            <a:cxnLst>
              <a:cxn ang="0">
                <a:pos x="connsiteX0" y="connsiteY0"/>
              </a:cxn>
              <a:cxn ang="0">
                <a:pos x="connsiteX1" y="connsiteY1"/>
              </a:cxn>
              <a:cxn ang="0">
                <a:pos x="connsiteX2" y="connsiteY2"/>
              </a:cxn>
              <a:cxn ang="0">
                <a:pos x="connsiteX3" y="connsiteY3"/>
              </a:cxn>
            </a:cxnLst>
            <a:rect l="l" t="t" r="r" b="b"/>
            <a:pathLst>
              <a:path w="3099816" h="2230645">
                <a:moveTo>
                  <a:pt x="0" y="0"/>
                </a:moveTo>
                <a:lnTo>
                  <a:pt x="3099816" y="0"/>
                </a:lnTo>
                <a:lnTo>
                  <a:pt x="3099816" y="2230645"/>
                </a:lnTo>
                <a:lnTo>
                  <a:pt x="0" y="223064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ectangle 41">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43">
            <a:extLst>
              <a:ext uri="{FF2B5EF4-FFF2-40B4-BE49-F238E27FC236}">
                <a16:creationId xmlns:a16="http://schemas.microsoft.com/office/drawing/2014/main" id="{A8FA1BE6-F40D-4CDD-9F0A-296C01BBD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2136" y="824732"/>
            <a:ext cx="3249864" cy="3054096"/>
          </a:xfrm>
          <a:custGeom>
            <a:avLst/>
            <a:gdLst>
              <a:gd name="connsiteX0" fmla="*/ 0 w 3249864"/>
              <a:gd name="connsiteY0" fmla="*/ 0 h 3054096"/>
              <a:gd name="connsiteX1" fmla="*/ 3249864 w 3249864"/>
              <a:gd name="connsiteY1" fmla="*/ 0 h 3054096"/>
              <a:gd name="connsiteX2" fmla="*/ 3249864 w 3249864"/>
              <a:gd name="connsiteY2" fmla="*/ 3054096 h 3054096"/>
              <a:gd name="connsiteX3" fmla="*/ 0 w 3249864"/>
              <a:gd name="connsiteY3" fmla="*/ 3054096 h 3054096"/>
            </a:gdLst>
            <a:ahLst/>
            <a:cxnLst>
              <a:cxn ang="0">
                <a:pos x="connsiteX0" y="connsiteY0"/>
              </a:cxn>
              <a:cxn ang="0">
                <a:pos x="connsiteX1" y="connsiteY1"/>
              </a:cxn>
              <a:cxn ang="0">
                <a:pos x="connsiteX2" y="connsiteY2"/>
              </a:cxn>
              <a:cxn ang="0">
                <a:pos x="connsiteX3" y="connsiteY3"/>
              </a:cxn>
            </a:cxnLst>
            <a:rect l="l" t="t" r="r" b="b"/>
            <a:pathLst>
              <a:path w="3249864" h="3054096">
                <a:moveTo>
                  <a:pt x="0" y="0"/>
                </a:moveTo>
                <a:lnTo>
                  <a:pt x="3249864" y="0"/>
                </a:lnTo>
                <a:lnTo>
                  <a:pt x="3249864" y="3054096"/>
                </a:lnTo>
                <a:lnTo>
                  <a:pt x="0" y="305409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コンテンツ プレースホルダー 12" descr="女性のプロフィール 枠線">
            <a:extLst>
              <a:ext uri="{FF2B5EF4-FFF2-40B4-BE49-F238E27FC236}">
                <a16:creationId xmlns:a16="http://schemas.microsoft.com/office/drawing/2014/main" id="{62D7338F-AAD2-DBD8-674A-578829C43A71}"/>
              </a:ext>
            </a:extLst>
          </p:cNvPr>
          <p:cNvPicPr>
            <a:picLocks noGrp="1" noChangeAspect="1"/>
          </p:cNvPicPr>
          <p:nvPr>
            <p:ph idx="1"/>
          </p:nvPr>
        </p:nvPicPr>
        <p:blipFill>
          <a:blip r:embed="rId6">
            <a:extLst>
              <a:ext uri="{96DAC541-7B7A-43D3-8B79-37D633B846F1}">
                <asvg:svgBlip xmlns:asvg="http://schemas.microsoft.com/office/drawing/2016/SVG/main" r:embed="rId7"/>
              </a:ext>
            </a:extLst>
          </a:blip>
          <a:stretch>
            <a:fillRect/>
          </a:stretch>
        </p:blipFill>
        <p:spPr>
          <a:xfrm>
            <a:off x="9183405" y="1040884"/>
            <a:ext cx="2619603" cy="2619603"/>
          </a:xfrm>
          <a:prstGeom prst="rect">
            <a:avLst/>
          </a:prstGeom>
        </p:spPr>
      </p:pic>
      <p:pic>
        <p:nvPicPr>
          <p:cNvPr id="17" name="グラフィックス 16" descr="オフィス ワーカー (女性) 単色塗りつぶし">
            <a:extLst>
              <a:ext uri="{FF2B5EF4-FFF2-40B4-BE49-F238E27FC236}">
                <a16:creationId xmlns:a16="http://schemas.microsoft.com/office/drawing/2014/main" id="{EEA588A7-FB40-ACCC-98D4-6CD4B8B61E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63407" y="4208449"/>
            <a:ext cx="1735151" cy="1735151"/>
          </a:xfrm>
          <a:prstGeom prst="rect">
            <a:avLst/>
          </a:prstGeom>
        </p:spPr>
      </p:pic>
    </p:spTree>
    <p:extLst>
      <p:ext uri="{BB962C8B-B14F-4D97-AF65-F5344CB8AC3E}">
        <p14:creationId xmlns:p14="http://schemas.microsoft.com/office/powerpoint/2010/main" val="3216338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DBC4AB-6C9C-892A-991B-C816E843C27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7F0FB103-B55B-8955-7F05-9B2A5ED8FD08}"/>
              </a:ext>
            </a:extLst>
          </p:cNvPr>
          <p:cNvSpPr>
            <a:spLocks noGrp="1"/>
          </p:cNvSpPr>
          <p:nvPr>
            <p:ph type="title"/>
          </p:nvPr>
        </p:nvSpPr>
        <p:spPr>
          <a:xfrm>
            <a:off x="657224" y="499533"/>
            <a:ext cx="10772775" cy="1658198"/>
          </a:xfrm>
        </p:spPr>
        <p:txBody>
          <a:bodyPr vert="horz" lIns="91440" tIns="45720" rIns="91440" bIns="45720" rtlCol="0">
            <a:normAutofit/>
          </a:bodyPr>
          <a:lstStyle/>
          <a:p>
            <a:r>
              <a:rPr kumimoji="1" lang="ja-JP" altLang="en-US">
                <a:latin typeface="+mj-lt"/>
                <a:ea typeface="+mj-ea"/>
                <a:cs typeface="+mj-cs"/>
              </a:rPr>
              <a:t>受講生の声</a:t>
            </a:r>
            <a:endParaRPr kumimoji="1" lang="en-US" altLang="ja-JP">
              <a:latin typeface="+mj-lt"/>
              <a:ea typeface="+mj-ea"/>
              <a:cs typeface="+mj-cs"/>
            </a:endParaRPr>
          </a:p>
        </p:txBody>
      </p:sp>
      <p:pic>
        <p:nvPicPr>
          <p:cNvPr id="19" name="グラフィックス 18" descr="オフィス ワーカー (男性) 単色塗りつぶし">
            <a:extLst>
              <a:ext uri="{FF2B5EF4-FFF2-40B4-BE49-F238E27FC236}">
                <a16:creationId xmlns:a16="http://schemas.microsoft.com/office/drawing/2014/main" id="{1C8D7973-CC0C-3C81-B140-E0A920B39C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175" y="2604474"/>
            <a:ext cx="1610969" cy="1610969"/>
          </a:xfrm>
          <a:prstGeom prst="rect">
            <a:avLst/>
          </a:prstGeom>
        </p:spPr>
      </p:pic>
      <p:pic>
        <p:nvPicPr>
          <p:cNvPr id="13" name="コンテンツ プレースホルダー 12" descr="女性のプロフィール 枠線">
            <a:extLst>
              <a:ext uri="{FF2B5EF4-FFF2-40B4-BE49-F238E27FC236}">
                <a16:creationId xmlns:a16="http://schemas.microsoft.com/office/drawing/2014/main" id="{E0950F2A-2446-A864-F7A3-E03DEF5126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4309" y="1475083"/>
            <a:ext cx="1610970" cy="1610970"/>
          </a:xfrm>
          <a:prstGeom prst="rect">
            <a:avLst/>
          </a:prstGeom>
        </p:spPr>
      </p:pic>
      <p:pic>
        <p:nvPicPr>
          <p:cNvPr id="15" name="グラフィックス 14" descr="男性のプロフィール 単色塗りつぶし">
            <a:extLst>
              <a:ext uri="{FF2B5EF4-FFF2-40B4-BE49-F238E27FC236}">
                <a16:creationId xmlns:a16="http://schemas.microsoft.com/office/drawing/2014/main" id="{548C8006-E88E-CCC7-4F27-550F28EB7B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16906" y="3951279"/>
            <a:ext cx="1732937" cy="1732937"/>
          </a:xfrm>
          <a:prstGeom prst="rect">
            <a:avLst/>
          </a:prstGeom>
        </p:spPr>
      </p:pic>
      <p:pic>
        <p:nvPicPr>
          <p:cNvPr id="17" name="グラフィックス 16" descr="オフィス ワーカー (女性) 単色塗りつぶし">
            <a:extLst>
              <a:ext uri="{FF2B5EF4-FFF2-40B4-BE49-F238E27FC236}">
                <a16:creationId xmlns:a16="http://schemas.microsoft.com/office/drawing/2014/main" id="{5D307992-27A8-76B4-6B89-CF3EEA9856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9175" y="4700270"/>
            <a:ext cx="1732936" cy="1732936"/>
          </a:xfrm>
          <a:prstGeom prst="rect">
            <a:avLst/>
          </a:prstGeom>
        </p:spPr>
      </p:pic>
      <p:sp>
        <p:nvSpPr>
          <p:cNvPr id="2" name="テキスト ボックス 1">
            <a:extLst>
              <a:ext uri="{FF2B5EF4-FFF2-40B4-BE49-F238E27FC236}">
                <a16:creationId xmlns:a16="http://schemas.microsoft.com/office/drawing/2014/main" id="{F0C6B001-EE0D-32F1-9709-1745E6D4D300}"/>
              </a:ext>
            </a:extLst>
          </p:cNvPr>
          <p:cNvSpPr txBox="1"/>
          <p:nvPr/>
        </p:nvSpPr>
        <p:spPr>
          <a:xfrm>
            <a:off x="2319250" y="3448810"/>
            <a:ext cx="3690434" cy="646331"/>
          </a:xfrm>
          <a:prstGeom prst="rect">
            <a:avLst/>
          </a:prstGeom>
          <a:noFill/>
        </p:spPr>
        <p:txBody>
          <a:bodyPr wrap="none" rtlCol="0">
            <a:spAutoFit/>
          </a:bodyPr>
          <a:lstStyle/>
          <a:p>
            <a:r>
              <a:rPr kumimoji="1" lang="en-US" altLang="ja-JP" dirty="0"/>
              <a:t>1</a:t>
            </a:r>
            <a:r>
              <a:rPr kumimoji="1" lang="ja-JP" altLang="en-US" dirty="0"/>
              <a:t>年間グループワークや発表をして、</a:t>
            </a:r>
            <a:endParaRPr kumimoji="1" lang="en-US" altLang="ja-JP" dirty="0"/>
          </a:p>
          <a:p>
            <a:r>
              <a:rPr kumimoji="1" lang="ja-JP" altLang="en-US" dirty="0"/>
              <a:t>積極性が上がったと思います。</a:t>
            </a:r>
          </a:p>
        </p:txBody>
      </p:sp>
      <p:sp>
        <p:nvSpPr>
          <p:cNvPr id="4" name="吹き出し: 四角形 3">
            <a:extLst>
              <a:ext uri="{FF2B5EF4-FFF2-40B4-BE49-F238E27FC236}">
                <a16:creationId xmlns:a16="http://schemas.microsoft.com/office/drawing/2014/main" id="{F4CE2487-CC93-666D-BF88-C30B11D7F707}"/>
              </a:ext>
            </a:extLst>
          </p:cNvPr>
          <p:cNvSpPr/>
          <p:nvPr/>
        </p:nvSpPr>
        <p:spPr>
          <a:xfrm>
            <a:off x="2175094" y="3147753"/>
            <a:ext cx="4942264" cy="1221047"/>
          </a:xfrm>
          <a:prstGeom prst="wedgeRectCallout">
            <a:avLst>
              <a:gd name="adj1" fmla="val -62068"/>
              <a:gd name="adj2" fmla="val -39369"/>
            </a:avLst>
          </a:prstGeom>
          <a:noFill/>
          <a:ln w="38100">
            <a:solidFill>
              <a:srgbClr val="50B4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1E2E078-A399-194B-B99B-B661BDD8D018}"/>
              </a:ext>
            </a:extLst>
          </p:cNvPr>
          <p:cNvSpPr txBox="1"/>
          <p:nvPr/>
        </p:nvSpPr>
        <p:spPr>
          <a:xfrm>
            <a:off x="2340374" y="2004175"/>
            <a:ext cx="6994222" cy="646331"/>
          </a:xfrm>
          <a:prstGeom prst="rect">
            <a:avLst/>
          </a:prstGeom>
          <a:noFill/>
        </p:spPr>
        <p:txBody>
          <a:bodyPr wrap="none" rtlCol="0">
            <a:spAutoFit/>
          </a:bodyPr>
          <a:lstStyle/>
          <a:p>
            <a:r>
              <a:rPr kumimoji="1" lang="ja-JP" altLang="en-US" dirty="0"/>
              <a:t>今では、急な依頼でもプロジェクトのアイデアを早く思いつくことができ、</a:t>
            </a:r>
            <a:endParaRPr kumimoji="1" lang="en-US" altLang="ja-JP" dirty="0"/>
          </a:p>
          <a:p>
            <a:r>
              <a:rPr kumimoji="1" lang="ja-JP" altLang="en-US" dirty="0"/>
              <a:t>プレゼンテーションをするときも少し恥ずかしさがなくなりました。</a:t>
            </a:r>
          </a:p>
        </p:txBody>
      </p:sp>
      <p:sp>
        <p:nvSpPr>
          <p:cNvPr id="6" name="吹き出し: 四角形 5">
            <a:extLst>
              <a:ext uri="{FF2B5EF4-FFF2-40B4-BE49-F238E27FC236}">
                <a16:creationId xmlns:a16="http://schemas.microsoft.com/office/drawing/2014/main" id="{8A7353CC-D887-A734-AAC3-B4020FC57666}"/>
              </a:ext>
            </a:extLst>
          </p:cNvPr>
          <p:cNvSpPr/>
          <p:nvPr/>
        </p:nvSpPr>
        <p:spPr>
          <a:xfrm>
            <a:off x="2175094" y="1836782"/>
            <a:ext cx="7232073" cy="1017585"/>
          </a:xfrm>
          <a:prstGeom prst="wedgeRectCallout">
            <a:avLst>
              <a:gd name="adj1" fmla="val 55795"/>
              <a:gd name="adj2" fmla="val -3760"/>
            </a:avLst>
          </a:prstGeom>
          <a:noFill/>
          <a:ln w="38100">
            <a:solidFill>
              <a:srgbClr val="FF25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C2D4F9E-A1EB-62D7-FFDE-FA4DB86A93B6}"/>
              </a:ext>
            </a:extLst>
          </p:cNvPr>
          <p:cNvSpPr txBox="1"/>
          <p:nvPr/>
        </p:nvSpPr>
        <p:spPr>
          <a:xfrm>
            <a:off x="2349610" y="4880843"/>
            <a:ext cx="4798108" cy="646331"/>
          </a:xfrm>
          <a:prstGeom prst="rect">
            <a:avLst/>
          </a:prstGeom>
          <a:noFill/>
        </p:spPr>
        <p:txBody>
          <a:bodyPr wrap="none" rtlCol="0">
            <a:spAutoFit/>
          </a:bodyPr>
          <a:lstStyle/>
          <a:p>
            <a:r>
              <a:rPr kumimoji="1" lang="ja-JP" altLang="en-US" dirty="0"/>
              <a:t>話し合いが必要な授業も多かったことから、</a:t>
            </a:r>
            <a:endParaRPr kumimoji="1" lang="en-US" altLang="ja-JP" dirty="0"/>
          </a:p>
          <a:p>
            <a:r>
              <a:rPr kumimoji="1" lang="ja-JP" altLang="en-US" dirty="0"/>
              <a:t>コミュニケーション力が上がったように感じます。</a:t>
            </a:r>
          </a:p>
        </p:txBody>
      </p:sp>
      <p:sp>
        <p:nvSpPr>
          <p:cNvPr id="8" name="吹き出し: 四角形 7">
            <a:extLst>
              <a:ext uri="{FF2B5EF4-FFF2-40B4-BE49-F238E27FC236}">
                <a16:creationId xmlns:a16="http://schemas.microsoft.com/office/drawing/2014/main" id="{65276479-C7C4-2311-3330-BB2C6A3F38DA}"/>
              </a:ext>
            </a:extLst>
          </p:cNvPr>
          <p:cNvSpPr/>
          <p:nvPr/>
        </p:nvSpPr>
        <p:spPr>
          <a:xfrm>
            <a:off x="2175094" y="4662186"/>
            <a:ext cx="4942264" cy="1017585"/>
          </a:xfrm>
          <a:prstGeom prst="wedgeRectCallout">
            <a:avLst>
              <a:gd name="adj1" fmla="val -57463"/>
              <a:gd name="adj2" fmla="val -1945"/>
            </a:avLst>
          </a:prstGeom>
          <a:noFill/>
          <a:ln w="38100">
            <a:solidFill>
              <a:srgbClr val="FF25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B3CAA72-0609-7B4F-2FEC-22D0274FF97A}"/>
              </a:ext>
            </a:extLst>
          </p:cNvPr>
          <p:cNvSpPr txBox="1"/>
          <p:nvPr/>
        </p:nvSpPr>
        <p:spPr>
          <a:xfrm>
            <a:off x="7352394" y="3338280"/>
            <a:ext cx="2664512" cy="1754326"/>
          </a:xfrm>
          <a:prstGeom prst="rect">
            <a:avLst/>
          </a:prstGeom>
          <a:noFill/>
        </p:spPr>
        <p:txBody>
          <a:bodyPr wrap="none" rtlCol="0">
            <a:spAutoFit/>
          </a:bodyPr>
          <a:lstStyle/>
          <a:p>
            <a:r>
              <a:rPr kumimoji="1" lang="ja-JP" altLang="en-US" dirty="0"/>
              <a:t>何事も人間なれると</a:t>
            </a:r>
            <a:endParaRPr kumimoji="1" lang="en-US" altLang="ja-JP" dirty="0"/>
          </a:p>
          <a:p>
            <a:r>
              <a:rPr kumimoji="1" lang="ja-JP" altLang="en-US" dirty="0"/>
              <a:t>自信がついてアクションを</a:t>
            </a:r>
            <a:endParaRPr kumimoji="1" lang="en-US" altLang="ja-JP" dirty="0"/>
          </a:p>
          <a:p>
            <a:r>
              <a:rPr kumimoji="1" lang="ja-JP" altLang="en-US" dirty="0"/>
              <a:t>起こせるようになるので</a:t>
            </a:r>
            <a:endParaRPr kumimoji="1" lang="en-US" altLang="ja-JP" dirty="0"/>
          </a:p>
          <a:p>
            <a:r>
              <a:rPr kumimoji="1" lang="ja-JP" altLang="en-US" dirty="0"/>
              <a:t>これからもいろんなことに</a:t>
            </a:r>
            <a:endParaRPr kumimoji="1" lang="en-US" altLang="ja-JP" dirty="0"/>
          </a:p>
          <a:p>
            <a:r>
              <a:rPr kumimoji="1" lang="ja-JP" altLang="en-US" dirty="0"/>
              <a:t>チャレンジしたいなと</a:t>
            </a:r>
            <a:endParaRPr kumimoji="1" lang="en-US" altLang="ja-JP" dirty="0"/>
          </a:p>
          <a:p>
            <a:r>
              <a:rPr kumimoji="1" lang="ja-JP" altLang="en-US" dirty="0"/>
              <a:t>思います</a:t>
            </a:r>
          </a:p>
        </p:txBody>
      </p:sp>
      <p:sp>
        <p:nvSpPr>
          <p:cNvPr id="10" name="吹き出し: 四角形 9">
            <a:extLst>
              <a:ext uri="{FF2B5EF4-FFF2-40B4-BE49-F238E27FC236}">
                <a16:creationId xmlns:a16="http://schemas.microsoft.com/office/drawing/2014/main" id="{F59B4D5F-0CEE-FF74-8F96-08B360CC56E2}"/>
              </a:ext>
            </a:extLst>
          </p:cNvPr>
          <p:cNvSpPr/>
          <p:nvPr/>
        </p:nvSpPr>
        <p:spPr>
          <a:xfrm>
            <a:off x="7261514" y="3147753"/>
            <a:ext cx="2755392" cy="2532018"/>
          </a:xfrm>
          <a:prstGeom prst="wedgeRectCallout">
            <a:avLst>
              <a:gd name="adj1" fmla="val 60798"/>
              <a:gd name="adj2" fmla="val -847"/>
            </a:avLst>
          </a:prstGeom>
          <a:noFill/>
          <a:ln w="38100">
            <a:solidFill>
              <a:srgbClr val="50B4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175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524000" y="511475"/>
            <a:ext cx="9133730" cy="1233424"/>
          </a:xfrm>
        </p:spPr>
        <p:txBody>
          <a:bodyPr>
            <a:normAutofit/>
          </a:bodyPr>
          <a:lstStyle/>
          <a:p>
            <a:r>
              <a:rPr kumimoji="1" lang="ja-JP" altLang="en-US" sz="4400" dirty="0"/>
              <a:t>演習（グループワーク）</a:t>
            </a:r>
            <a:endParaRPr kumimoji="1" lang="ja-JP" sz="4400" dirty="0"/>
          </a:p>
        </p:txBody>
      </p:sp>
      <p:sp>
        <p:nvSpPr>
          <p:cNvPr id="2" name="コンテンツ プレースホルダー 1"/>
          <p:cNvSpPr>
            <a:spLocks noGrp="1"/>
          </p:cNvSpPr>
          <p:nvPr>
            <p:ph idx="1"/>
          </p:nvPr>
        </p:nvSpPr>
        <p:spPr>
          <a:xfrm>
            <a:off x="1513730" y="1592612"/>
            <a:ext cx="9144000" cy="5265387"/>
          </a:xfrm>
          <a:prstGeom prst="rect">
            <a:avLst/>
          </a:prstGeom>
        </p:spPr>
        <p:txBody>
          <a:bodyPr>
            <a:normAutofit/>
          </a:bodyPr>
          <a:lstStyle/>
          <a:p>
            <a:pPr marL="108000" lvl="0">
              <a:lnSpc>
                <a:spcPts val="4320"/>
              </a:lnSpc>
            </a:pPr>
            <a:r>
              <a:rPr kumimoji="1" lang="ja-JP" altLang="en-US" sz="3600" spc="100" dirty="0"/>
              <a:t>　この授業は実践形式の授業であることから、基本グループワークでの取り組み。下記の事項を各々グループは意識して進めていくこと。</a:t>
            </a:r>
            <a:endParaRPr kumimoji="1" lang="en-US" altLang="ja-JP" sz="3600" spc="100" dirty="0"/>
          </a:p>
          <a:p>
            <a:pPr lvl="0"/>
            <a:endParaRPr kumimoji="1" lang="en-US" altLang="ja-JP" sz="2800" dirty="0"/>
          </a:p>
          <a:p>
            <a:pPr lvl="0"/>
            <a:r>
              <a:rPr lang="ja-JP" altLang="en-US" sz="2800" dirty="0"/>
              <a:t>　✦テーマについての</a:t>
            </a:r>
            <a:r>
              <a:rPr kumimoji="1" lang="ja-JP" altLang="en-US" sz="2800" dirty="0"/>
              <a:t>調査、研究</a:t>
            </a:r>
            <a:endParaRPr kumimoji="1" lang="en-US" altLang="ja-JP" sz="2800" dirty="0"/>
          </a:p>
          <a:p>
            <a:r>
              <a:rPr lang="ja-JP" altLang="en-US" sz="2800" dirty="0"/>
              <a:t>　✦</a:t>
            </a:r>
            <a:r>
              <a:rPr kumimoji="1" lang="ja-JP" altLang="en-US" sz="2800" dirty="0"/>
              <a:t>意見交換</a:t>
            </a:r>
            <a:endParaRPr kumimoji="1" lang="en-US" altLang="ja-JP" sz="2800" dirty="0"/>
          </a:p>
          <a:p>
            <a:r>
              <a:rPr lang="ja-JP" altLang="en-US" sz="2800" dirty="0"/>
              <a:t>　✦</a:t>
            </a:r>
            <a:r>
              <a:rPr kumimoji="1" lang="ja-JP" altLang="en-US" sz="2800" dirty="0"/>
              <a:t>企画を立てる、タスクを管理する</a:t>
            </a:r>
            <a:endParaRPr kumimoji="1" lang="en-US" altLang="ja-JP" sz="2800" dirty="0"/>
          </a:p>
          <a:p>
            <a:pPr lvl="0"/>
            <a:r>
              <a:rPr lang="ja-JP" altLang="en-US" sz="2800" dirty="0"/>
              <a:t>　✦</a:t>
            </a:r>
            <a:r>
              <a:rPr kumimoji="1" lang="ja-JP" altLang="en-US" sz="2800" dirty="0"/>
              <a:t>改善案の提示</a:t>
            </a:r>
            <a:endParaRPr kumimoji="1" lang="ja-JP" sz="2800" dirty="0"/>
          </a:p>
          <a:p>
            <a:r>
              <a:rPr lang="ja-JP" altLang="en-US" sz="2800" dirty="0"/>
              <a:t>　✦</a:t>
            </a:r>
            <a:r>
              <a:rPr kumimoji="1" lang="ja-JP" altLang="en-US" sz="2800" dirty="0"/>
              <a:t>発表</a:t>
            </a:r>
            <a:endParaRPr kumimoji="1" lang="ja-JP" altLang="ja-JP" sz="2800" dirty="0"/>
          </a:p>
          <a:p>
            <a:pPr lvl="0"/>
            <a:endParaRPr kumimoji="1" lang="ja-JP"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534270" y="522493"/>
            <a:ext cx="9133730" cy="1233424"/>
          </a:xfrm>
        </p:spPr>
        <p:txBody>
          <a:bodyPr>
            <a:normAutofit/>
          </a:bodyPr>
          <a:lstStyle/>
          <a:p>
            <a:r>
              <a:rPr kumimoji="1" lang="ja-JP" altLang="en-US" sz="4400" dirty="0"/>
              <a:t>履修上の注意</a:t>
            </a:r>
            <a:endParaRPr kumimoji="1" lang="ja-JP" sz="4400" dirty="0"/>
          </a:p>
        </p:txBody>
      </p:sp>
      <p:sp>
        <p:nvSpPr>
          <p:cNvPr id="2" name="コンテンツ プレースホルダー 1"/>
          <p:cNvSpPr>
            <a:spLocks noGrp="1"/>
          </p:cNvSpPr>
          <p:nvPr>
            <p:ph idx="1"/>
          </p:nvPr>
        </p:nvSpPr>
        <p:spPr>
          <a:xfrm>
            <a:off x="1524000" y="1658640"/>
            <a:ext cx="9144000" cy="5102083"/>
          </a:xfrm>
          <a:prstGeom prst="rect">
            <a:avLst/>
          </a:prstGeom>
        </p:spPr>
        <p:txBody>
          <a:bodyPr>
            <a:normAutofit/>
          </a:bodyPr>
          <a:lstStyle/>
          <a:p>
            <a:pPr marL="45720" indent="0">
              <a:buNone/>
            </a:pPr>
            <a:r>
              <a:rPr lang="ja-JP" altLang="en-US" sz="3200" b="0" i="0" dirty="0">
                <a:solidFill>
                  <a:srgbClr val="000000"/>
                </a:solidFill>
                <a:effectLst/>
                <a:latin typeface="Meiryo" panose="020B0604030504040204" pitchFamily="50" charset="-128"/>
                <a:ea typeface="Meiryo" panose="020B0604030504040204" pitchFamily="50" charset="-128"/>
              </a:rPr>
              <a:t>授業を受けるときは，次のことを厳守すること。</a:t>
            </a:r>
            <a:endParaRPr lang="en-US" altLang="ja-JP" sz="3200" b="0" i="0" dirty="0">
              <a:solidFill>
                <a:srgbClr val="000000"/>
              </a:solidFill>
              <a:effectLst/>
              <a:latin typeface="Meiryo" panose="020B0604030504040204" pitchFamily="50" charset="-128"/>
              <a:ea typeface="Meiryo" panose="020B0604030504040204" pitchFamily="50" charset="-128"/>
            </a:endParaRPr>
          </a:p>
          <a:p>
            <a:pPr marL="560070" indent="-514350">
              <a:buFont typeface="+mj-lt"/>
              <a:buAutoNum type="arabicPeriod"/>
            </a:pPr>
            <a:r>
              <a:rPr lang="ja-JP" altLang="en-US" sz="3200" dirty="0">
                <a:solidFill>
                  <a:srgbClr val="000000"/>
                </a:solidFill>
                <a:latin typeface="Meiryo" panose="020B0604030504040204" pitchFamily="50" charset="-128"/>
                <a:ea typeface="Meiryo" panose="020B0604030504040204" pitchFamily="50" charset="-128"/>
              </a:rPr>
              <a:t>遅刻／欠席（別スライド）</a:t>
            </a:r>
            <a:endParaRPr lang="en-US" altLang="ja-JP" sz="3200" dirty="0">
              <a:solidFill>
                <a:srgbClr val="000000"/>
              </a:solidFill>
              <a:latin typeface="Meiryo" panose="020B0604030504040204" pitchFamily="50" charset="-128"/>
              <a:ea typeface="Meiryo" panose="020B0604030504040204" pitchFamily="50" charset="-128"/>
            </a:endParaRPr>
          </a:p>
          <a:p>
            <a:pPr marL="560070" indent="-514350">
              <a:buFont typeface="+mj-lt"/>
              <a:buAutoNum type="arabicPeriod"/>
            </a:pPr>
            <a:r>
              <a:rPr lang="ja-JP" altLang="en-US" sz="3200" dirty="0">
                <a:solidFill>
                  <a:srgbClr val="000000"/>
                </a:solidFill>
                <a:latin typeface="Meiryo" panose="020B0604030504040204" pitchFamily="50" charset="-128"/>
                <a:ea typeface="Meiryo" panose="020B0604030504040204" pitchFamily="50" charset="-128"/>
              </a:rPr>
              <a:t>試験／成績評価（別スライド）</a:t>
            </a:r>
            <a:endParaRPr lang="en-US" altLang="ja-JP" sz="3200" dirty="0">
              <a:solidFill>
                <a:srgbClr val="000000"/>
              </a:solidFill>
              <a:latin typeface="Meiryo" panose="020B0604030504040204" pitchFamily="50" charset="-128"/>
              <a:ea typeface="Meiryo" panose="020B0604030504040204" pitchFamily="50" charset="-128"/>
            </a:endParaRPr>
          </a:p>
          <a:p>
            <a:pPr marL="560070" indent="-514350">
              <a:buFont typeface="+mj-lt"/>
              <a:buAutoNum type="arabicPeriod"/>
            </a:pPr>
            <a:r>
              <a:rPr lang="ja-JP" altLang="en-US" sz="3200" dirty="0">
                <a:solidFill>
                  <a:srgbClr val="000000"/>
                </a:solidFill>
                <a:latin typeface="Meiryo" panose="020B0604030504040204" pitchFamily="50" charset="-128"/>
                <a:ea typeface="Meiryo" panose="020B0604030504040204" pitchFamily="50" charset="-128"/>
              </a:rPr>
              <a:t>受講態度 </a:t>
            </a:r>
            <a:endParaRPr lang="en-US" altLang="ja-JP" sz="3200" dirty="0">
              <a:solidFill>
                <a:srgbClr val="000000"/>
              </a:solidFill>
              <a:latin typeface="Meiryo" panose="020B0604030504040204" pitchFamily="50" charset="-128"/>
              <a:ea typeface="Meiryo" panose="020B0604030504040204" pitchFamily="50" charset="-128"/>
            </a:endParaRPr>
          </a:p>
          <a:p>
            <a:pPr marL="45720" indent="0">
              <a:buNone/>
            </a:pPr>
            <a:r>
              <a:rPr lang="en-US" altLang="ja-JP" sz="3200" b="0" i="0" spc="100" dirty="0">
                <a:solidFill>
                  <a:srgbClr val="000000"/>
                </a:solidFill>
                <a:effectLst/>
                <a:latin typeface="Meiryo" panose="020B0604030504040204" pitchFamily="50" charset="-128"/>
                <a:ea typeface="Meiryo" panose="020B0604030504040204" pitchFamily="50" charset="-128"/>
              </a:rPr>
              <a:t>   </a:t>
            </a:r>
            <a:r>
              <a:rPr lang="ja-JP" altLang="en-US" b="0" i="0" spc="100" dirty="0">
                <a:solidFill>
                  <a:srgbClr val="000000"/>
                </a:solidFill>
                <a:effectLst/>
                <a:latin typeface="Meiryo" panose="020B0604030504040204" pitchFamily="50" charset="-128"/>
                <a:ea typeface="Meiryo" panose="020B0604030504040204" pitchFamily="50" charset="-128"/>
              </a:rPr>
              <a:t>・</a:t>
            </a:r>
            <a:r>
              <a:rPr lang="ja-JP" altLang="en-US" sz="2400" b="0" i="0" spc="100" dirty="0">
                <a:solidFill>
                  <a:srgbClr val="000000"/>
                </a:solidFill>
                <a:effectLst/>
                <a:latin typeface="Meiryo" panose="020B0604030504040204" pitchFamily="50" charset="-128"/>
                <a:ea typeface="Meiryo" panose="020B0604030504040204" pitchFamily="50" charset="-128"/>
              </a:rPr>
              <a:t>授業中の授業内容とは関係のないコンピュータ操作</a:t>
            </a:r>
            <a:endParaRPr lang="en-US" altLang="ja-JP" sz="2400" b="0" i="0" spc="100" dirty="0">
              <a:solidFill>
                <a:srgbClr val="000000"/>
              </a:solidFill>
              <a:effectLst/>
              <a:latin typeface="Meiryo" panose="020B0604030504040204" pitchFamily="50" charset="-128"/>
              <a:ea typeface="Meiryo" panose="020B0604030504040204" pitchFamily="50" charset="-128"/>
            </a:endParaRPr>
          </a:p>
          <a:p>
            <a:pPr marL="45720" indent="0">
              <a:buNone/>
            </a:pPr>
            <a:r>
              <a:rPr lang="ja-JP" altLang="en-US" spc="100" dirty="0">
                <a:solidFill>
                  <a:srgbClr val="000000"/>
                </a:solidFill>
                <a:latin typeface="Meiryo" panose="020B0604030504040204" pitchFamily="50" charset="-128"/>
                <a:ea typeface="Meiryo" panose="020B0604030504040204" pitchFamily="50" charset="-128"/>
              </a:rPr>
              <a:t>　　</a:t>
            </a:r>
            <a:r>
              <a:rPr lang="ja-JP" altLang="en-US" sz="2400" b="0" i="0" spc="100" dirty="0">
                <a:solidFill>
                  <a:srgbClr val="000000"/>
                </a:solidFill>
                <a:effectLst/>
                <a:latin typeface="Meiryo" panose="020B0604030504040204" pitchFamily="50" charset="-128"/>
                <a:ea typeface="Meiryo" panose="020B0604030504040204" pitchFamily="50" charset="-128"/>
              </a:rPr>
              <a:t>（</a:t>
            </a:r>
            <a:r>
              <a:rPr lang="en-US" altLang="ja-JP" sz="2400" b="0" i="0" spc="100" dirty="0">
                <a:solidFill>
                  <a:srgbClr val="000000"/>
                </a:solidFill>
                <a:effectLst/>
                <a:latin typeface="Meiryo" panose="020B0604030504040204" pitchFamily="50" charset="-128"/>
                <a:ea typeface="Meiryo" panose="020B0604030504040204" pitchFamily="50" charset="-128"/>
              </a:rPr>
              <a:t>Web</a:t>
            </a:r>
            <a:r>
              <a:rPr lang="ja-JP" altLang="en-US" sz="2400" b="0" i="0" spc="100" dirty="0">
                <a:solidFill>
                  <a:srgbClr val="000000"/>
                </a:solidFill>
                <a:effectLst/>
                <a:latin typeface="Meiryo" panose="020B0604030504040204" pitchFamily="50" charset="-128"/>
                <a:ea typeface="Meiryo" panose="020B0604030504040204" pitchFamily="50" charset="-128"/>
              </a:rPr>
              <a:t>ページ閲覧，レポート作成，ゲームなど）は禁止。</a:t>
            </a:r>
            <a:endParaRPr lang="en-US" altLang="ja-JP" sz="2400" b="0" i="0" spc="100" dirty="0">
              <a:solidFill>
                <a:srgbClr val="000000"/>
              </a:solidFill>
              <a:effectLst/>
              <a:latin typeface="Meiryo" panose="020B0604030504040204" pitchFamily="50" charset="-128"/>
              <a:ea typeface="Meiryo" panose="020B0604030504040204" pitchFamily="50" charset="-128"/>
            </a:endParaRPr>
          </a:p>
          <a:p>
            <a:pPr marL="45720" indent="0">
              <a:buNone/>
            </a:pPr>
            <a:r>
              <a:rPr lang="ja-JP" altLang="en-US" spc="100" dirty="0">
                <a:solidFill>
                  <a:srgbClr val="000000"/>
                </a:solidFill>
                <a:latin typeface="Meiryo" panose="020B0604030504040204" pitchFamily="50" charset="-128"/>
                <a:ea typeface="Meiryo" panose="020B0604030504040204" pitchFamily="50" charset="-128"/>
              </a:rPr>
              <a:t>　 ・</a:t>
            </a:r>
            <a:r>
              <a:rPr lang="ja-JP" altLang="en-US" b="0" i="0" spc="100" dirty="0">
                <a:solidFill>
                  <a:srgbClr val="000000"/>
                </a:solidFill>
                <a:effectLst/>
                <a:latin typeface="Meiryo" panose="020B0604030504040204" pitchFamily="50" charset="-128"/>
                <a:ea typeface="Meiryo" panose="020B0604030504040204" pitchFamily="50" charset="-128"/>
              </a:rPr>
              <a:t>授業中に携帯電話を操作することは禁止。</a:t>
            </a:r>
            <a:endParaRPr lang="en-US" altLang="ja-JP" b="0" i="0" spc="100" dirty="0">
              <a:solidFill>
                <a:srgbClr val="000000"/>
              </a:solidFill>
              <a:effectLst/>
              <a:latin typeface="Meiryo" panose="020B0604030504040204" pitchFamily="50" charset="-128"/>
              <a:ea typeface="Meiryo" panose="020B0604030504040204" pitchFamily="50" charset="-128"/>
            </a:endParaRPr>
          </a:p>
          <a:p>
            <a:pPr marL="45720" indent="0">
              <a:buNone/>
            </a:pPr>
            <a:r>
              <a:rPr lang="en-US" altLang="ja-JP" spc="100" dirty="0">
                <a:solidFill>
                  <a:srgbClr val="000000"/>
                </a:solidFill>
                <a:latin typeface="Meiryo" panose="020B0604030504040204" pitchFamily="50" charset="-128"/>
                <a:ea typeface="Meiryo" panose="020B0604030504040204" pitchFamily="50" charset="-128"/>
              </a:rPr>
              <a:t>      </a:t>
            </a:r>
            <a:r>
              <a:rPr lang="ja-JP" altLang="en-US" b="0" i="0" spc="100" dirty="0">
                <a:solidFill>
                  <a:srgbClr val="000000"/>
                </a:solidFill>
                <a:effectLst/>
                <a:latin typeface="Meiryo" panose="020B0604030504040204" pitchFamily="50" charset="-128"/>
                <a:ea typeface="Meiryo" panose="020B0604030504040204" pitchFamily="50" charset="-128"/>
              </a:rPr>
              <a:t>携帯電話は電源を切るかマナーモード。</a:t>
            </a:r>
            <a:endParaRPr lang="en-US" altLang="ja-JP" b="0" i="0" spc="100" dirty="0">
              <a:solidFill>
                <a:srgbClr val="000000"/>
              </a:solidFill>
              <a:effectLst/>
              <a:latin typeface="Meiryo" panose="020B0604030504040204" pitchFamily="50" charset="-128"/>
              <a:ea typeface="Meiryo" panose="020B0604030504040204" pitchFamily="50" charset="-128"/>
            </a:endParaRPr>
          </a:p>
          <a:p>
            <a:pPr marL="45720" indent="0">
              <a:buNone/>
            </a:pPr>
            <a:r>
              <a:rPr lang="en-US" altLang="ja-JP" sz="3200" spc="100" dirty="0">
                <a:solidFill>
                  <a:srgbClr val="000000"/>
                </a:solidFill>
                <a:latin typeface="Meiryo" panose="020B0604030504040204" pitchFamily="50" charset="-128"/>
                <a:ea typeface="Meiryo" panose="020B0604030504040204" pitchFamily="50" charset="-128"/>
              </a:rPr>
              <a:t>4.</a:t>
            </a:r>
            <a:r>
              <a:rPr lang="ja-JP" altLang="en-US" sz="3200" spc="100" dirty="0">
                <a:solidFill>
                  <a:srgbClr val="000000"/>
                </a:solidFill>
                <a:latin typeface="Meiryo" panose="020B0604030504040204" pitchFamily="50" charset="-128"/>
                <a:ea typeface="Meiryo" panose="020B0604030504040204" pitchFamily="50" charset="-128"/>
              </a:rPr>
              <a:t>課題→課題は必ず自力で作成・提出すること。</a:t>
            </a:r>
            <a:endParaRPr lang="en-US" altLang="ja-JP" sz="3200" spc="100" dirty="0">
              <a:solidFill>
                <a:srgbClr val="000000"/>
              </a:solidFill>
              <a:latin typeface="Meiryo" panose="020B0604030504040204" pitchFamily="50" charset="-128"/>
              <a:ea typeface="Meiryo" panose="020B0604030504040204" pitchFamily="50" charset="-128"/>
            </a:endParaRPr>
          </a:p>
          <a:p>
            <a:pPr marL="45720" indent="0">
              <a:buNone/>
            </a:pPr>
            <a:endParaRPr lang="en-US" altLang="ja-JP" sz="3200" dirty="0">
              <a:solidFill>
                <a:schemeClr val="tx1"/>
              </a:solidFill>
            </a:endParaRPr>
          </a:p>
          <a:p>
            <a:pPr marL="45720" indent="0">
              <a:buNone/>
            </a:pPr>
            <a:endParaRPr lang="en-US" altLang="ja-JP" sz="32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524000" y="511476"/>
            <a:ext cx="9133730" cy="1233424"/>
          </a:xfrm>
        </p:spPr>
        <p:txBody>
          <a:bodyPr>
            <a:normAutofit/>
          </a:bodyPr>
          <a:lstStyle/>
          <a:p>
            <a:r>
              <a:rPr kumimoji="1" lang="ja-JP" sz="4400" dirty="0"/>
              <a:t>遅刻</a:t>
            </a:r>
            <a:r>
              <a:rPr kumimoji="1" lang="ja-JP" altLang="en-US" sz="4400" dirty="0"/>
              <a:t>／欠席</a:t>
            </a:r>
            <a:endParaRPr kumimoji="1" lang="ja-JP" sz="4400" dirty="0"/>
          </a:p>
        </p:txBody>
      </p:sp>
      <p:sp>
        <p:nvSpPr>
          <p:cNvPr id="2" name="コンテンツ プレースホルダー 1"/>
          <p:cNvSpPr>
            <a:spLocks noGrp="1"/>
          </p:cNvSpPr>
          <p:nvPr>
            <p:ph idx="1"/>
          </p:nvPr>
        </p:nvSpPr>
        <p:spPr>
          <a:xfrm>
            <a:off x="1524000" y="2099544"/>
            <a:ext cx="9144000" cy="4068763"/>
          </a:xfrm>
          <a:prstGeom prst="rect">
            <a:avLst/>
          </a:prstGeom>
        </p:spPr>
        <p:txBody>
          <a:bodyPr>
            <a:normAutofit/>
          </a:bodyPr>
          <a:lstStyle/>
          <a:p>
            <a:pPr lvl="0"/>
            <a:r>
              <a:rPr kumimoji="1" lang="ja-JP" altLang="en-US" sz="2800" dirty="0"/>
              <a:t>授業</a:t>
            </a:r>
            <a:r>
              <a:rPr kumimoji="1" lang="ja-JP" sz="2800" dirty="0"/>
              <a:t>は</a:t>
            </a:r>
            <a:r>
              <a:rPr kumimoji="1" lang="ja-JP" altLang="en-US" sz="2800" dirty="0"/>
              <a:t>９</a:t>
            </a:r>
            <a:r>
              <a:rPr kumimoji="1" lang="ja-JP" sz="2800" dirty="0"/>
              <a:t>時</a:t>
            </a:r>
            <a:r>
              <a:rPr kumimoji="1" lang="en-US" altLang="ja-JP" sz="2800" dirty="0"/>
              <a:t>20</a:t>
            </a:r>
            <a:r>
              <a:rPr kumimoji="1" lang="ja-JP" sz="2800" dirty="0"/>
              <a:t>分から始まります。 </a:t>
            </a:r>
            <a:endParaRPr kumimoji="1" lang="en-US" altLang="ja-JP" sz="2800" dirty="0"/>
          </a:p>
          <a:p>
            <a:pPr lvl="0"/>
            <a:endParaRPr kumimoji="1" lang="en-US" altLang="ja-JP" sz="2800" dirty="0"/>
          </a:p>
          <a:p>
            <a:pPr lvl="0"/>
            <a:r>
              <a:rPr kumimoji="1" lang="ja-JP" altLang="en-US" sz="2800" dirty="0"/>
              <a:t>遅刻や欠席をする場合は、できるだけ事前に連絡してください。</a:t>
            </a:r>
            <a:endParaRPr kumimoji="1" lang="en-US" altLang="ja-JP" sz="2800" dirty="0"/>
          </a:p>
          <a:p>
            <a:pPr marL="45720" lvl="0" indent="0">
              <a:buNone/>
            </a:pPr>
            <a:r>
              <a:rPr lang="ja-JP" altLang="en-US" sz="2800" dirty="0"/>
              <a:t> </a:t>
            </a:r>
            <a:r>
              <a:rPr kumimoji="1" lang="ja-JP" altLang="en-US" sz="2800" dirty="0"/>
              <a:t>できる限りフォローアップのため支援をします。</a:t>
            </a:r>
            <a:endParaRPr kumimoji="1" lang="ja-JP" sz="2800" dirty="0"/>
          </a:p>
          <a:p>
            <a:pPr lvl="0"/>
            <a:r>
              <a:rPr kumimoji="1" lang="ja-JP" sz="2800" dirty="0"/>
              <a:t>遅刻</a:t>
            </a:r>
            <a:r>
              <a:rPr kumimoji="1" lang="ja-JP" altLang="en-US" sz="2800" dirty="0"/>
              <a:t>（遅延証明書）などの連絡は、</a:t>
            </a:r>
            <a:endParaRPr kumimoji="1" lang="en-US" altLang="ja-JP" sz="2800" dirty="0"/>
          </a:p>
          <a:p>
            <a:pPr lvl="0"/>
            <a:r>
              <a:rPr kumimoji="1" lang="ja-JP" altLang="en-US" sz="2800" dirty="0"/>
              <a:t>事前に担任の先生に連絡をお願いします。</a:t>
            </a:r>
            <a:endParaRPr kumimoji="1" lang="ja-JP"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524000" y="511475"/>
            <a:ext cx="9133730" cy="1233424"/>
          </a:xfrm>
        </p:spPr>
        <p:txBody>
          <a:bodyPr>
            <a:normAutofit/>
          </a:body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r>
              <a:rPr kumimoji="1" lang="ja-JP" altLang="ja-JP" sz="4400" kern="1200" dirty="0">
                <a:solidFill>
                  <a:srgbClr val="50B4C8"/>
                </a:solidFill>
                <a:effectLst/>
              </a:rPr>
              <a:t>試験／成績評価</a:t>
            </a:r>
            <a:endParaRPr lang="ja-JP" altLang="ja-JP" sz="4400" dirty="0">
              <a:solidFill>
                <a:srgbClr val="50B4C8"/>
              </a:solidFill>
              <a:effectLst/>
            </a:endParaRPr>
          </a:p>
        </p:txBody>
      </p:sp>
      <p:sp>
        <p:nvSpPr>
          <p:cNvPr id="2" name="コンテンツ プレースホルダー 1"/>
          <p:cNvSpPr>
            <a:spLocks noGrp="1"/>
          </p:cNvSpPr>
          <p:nvPr>
            <p:ph idx="1"/>
          </p:nvPr>
        </p:nvSpPr>
        <p:spPr>
          <a:xfrm>
            <a:off x="1524000" y="2120121"/>
            <a:ext cx="9144000" cy="4068763"/>
          </a:xfrm>
          <a:prstGeom prst="rect">
            <a:avLst/>
          </a:prstGeom>
        </p:spPr>
        <p:txBody>
          <a:bodyPr>
            <a:normAutofit/>
          </a:bodyPr>
          <a:lstStyle/>
          <a:p>
            <a:pPr lvl="0"/>
            <a:r>
              <a:rPr kumimoji="1" lang="ja-JP" altLang="en-US" sz="2800" dirty="0">
                <a:highlight>
                  <a:srgbClr val="FFFF00"/>
                </a:highlight>
              </a:rPr>
              <a:t>✦必要に応じ、</a:t>
            </a:r>
            <a:r>
              <a:rPr lang="ja-JP" altLang="en-US" sz="2800" dirty="0">
                <a:highlight>
                  <a:srgbClr val="FFFF00"/>
                </a:highlight>
              </a:rPr>
              <a:t>入力</a:t>
            </a:r>
            <a:r>
              <a:rPr kumimoji="1" lang="ja-JP" altLang="en-US" sz="2800" dirty="0">
                <a:highlight>
                  <a:srgbClr val="FFFF00"/>
                </a:highlight>
              </a:rPr>
              <a:t>テスト</a:t>
            </a:r>
            <a:endParaRPr kumimoji="1" lang="en-US" altLang="ja-JP" sz="2800" dirty="0">
              <a:highlight>
                <a:srgbClr val="FFFF00"/>
              </a:highlight>
            </a:endParaRPr>
          </a:p>
          <a:p>
            <a:pPr lvl="0"/>
            <a:endParaRPr kumimoji="1" lang="en-US" altLang="ja-JP" sz="2800" dirty="0"/>
          </a:p>
          <a:p>
            <a:pPr lvl="0"/>
            <a:r>
              <a:rPr kumimoji="1" lang="ja-JP" altLang="en-US" sz="2800" dirty="0"/>
              <a:t>実践形式の授業ですので、日々の授業への取り組みを重視。</a:t>
            </a:r>
            <a:endParaRPr kumimoji="1" lang="ja-JP" sz="2800" dirty="0"/>
          </a:p>
          <a:p>
            <a:pPr lvl="0"/>
            <a:r>
              <a:rPr kumimoji="1" lang="ja-JP" altLang="en-US" sz="2800" dirty="0"/>
              <a:t>出席状況（＊リアクションペーパー）、演習。</a:t>
            </a:r>
            <a:endParaRPr kumimoji="1" lang="en-US" altLang="ja-JP" sz="2800" dirty="0"/>
          </a:p>
          <a:p>
            <a:pPr marL="45720" lvl="0" indent="0">
              <a:buNone/>
            </a:pPr>
            <a:r>
              <a:rPr kumimoji="1" lang="ja-JP" altLang="en-US" sz="2800" dirty="0"/>
              <a:t>　</a:t>
            </a:r>
            <a:r>
              <a:rPr kumimoji="1" lang="ja-JP" altLang="en-US" sz="2000" dirty="0"/>
              <a:t>＊</a:t>
            </a:r>
            <a:r>
              <a:rPr lang="ja-JP" altLang="en-US" sz="2000" dirty="0"/>
              <a:t>リアクションペーパー：授業の感想や意見等を記入（入力）する用紙。 </a:t>
            </a:r>
            <a:endParaRPr lang="en-US" altLang="ja-JP" sz="2000" dirty="0"/>
          </a:p>
          <a:p>
            <a:pPr marL="45720" lvl="0" indent="0">
              <a:buNone/>
            </a:pPr>
            <a:r>
              <a:rPr lang="ja-JP" altLang="en-US" sz="2000" dirty="0"/>
              <a:t>　　  こちらの授業の場合、規定の</a:t>
            </a:r>
            <a:r>
              <a:rPr lang="en-US" altLang="ja-JP" sz="2000" dirty="0"/>
              <a:t>Excel</a:t>
            </a:r>
            <a:r>
              <a:rPr lang="ja-JP" altLang="en-US" sz="2000" dirty="0"/>
              <a:t>に入力してもらい、名前を付けて提出。</a:t>
            </a:r>
            <a:endParaRPr kumimoji="1" lang="en-US" altLang="ja-JP" sz="2000" dirty="0"/>
          </a:p>
          <a:p>
            <a:pPr lvl="0"/>
            <a:r>
              <a:rPr kumimoji="1" lang="ja-JP" altLang="en-US" sz="2800" dirty="0"/>
              <a:t>レポート（課題）提出</a:t>
            </a:r>
            <a:r>
              <a:rPr kumimoji="1" lang="ja-JP" sz="2800"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1524000" y="1593678"/>
            <a:ext cx="9129158" cy="3403016"/>
          </a:xfrm>
        </p:spPr>
        <p:txBody>
          <a:bodyPr>
            <a:normAutofit/>
          </a:bodyPr>
          <a:lstStyle/>
          <a:p>
            <a:r>
              <a:rPr kumimoji="1" lang="ja-JP" altLang="en-US" sz="4000" dirty="0"/>
              <a:t>特定のものは使用いたしません。</a:t>
            </a:r>
            <a:endParaRPr kumimoji="1" lang="en-US" altLang="ja-JP" sz="4000" dirty="0"/>
          </a:p>
          <a:p>
            <a:r>
              <a:rPr kumimoji="1" lang="ja-JP" altLang="en-US" sz="4000" dirty="0"/>
              <a:t>重要な資料は随時配布します。</a:t>
            </a:r>
            <a:endParaRPr kumimoji="1" lang="en-US" altLang="ja-JP" sz="4000" dirty="0"/>
          </a:p>
          <a:p>
            <a:r>
              <a:rPr lang="ja-JP" altLang="en-US" sz="4000" dirty="0">
                <a:solidFill>
                  <a:srgbClr val="FF0000"/>
                </a:solidFill>
              </a:rPr>
              <a:t>＊筆記用具持ってくること！！</a:t>
            </a:r>
            <a:endParaRPr kumimoji="1" lang="en-US" altLang="ja-JP" sz="4000" dirty="0">
              <a:solidFill>
                <a:srgbClr val="FF0000"/>
              </a:solidFill>
            </a:endParaRPr>
          </a:p>
        </p:txBody>
      </p:sp>
      <p:sp>
        <p:nvSpPr>
          <p:cNvPr id="2" name="タイトル 1"/>
          <p:cNvSpPr>
            <a:spLocks noGrp="1"/>
          </p:cNvSpPr>
          <p:nvPr>
            <p:ph type="title"/>
          </p:nvPr>
        </p:nvSpPr>
        <p:spPr>
          <a:xfrm>
            <a:off x="1524000" y="535018"/>
            <a:ext cx="9133730" cy="1233424"/>
          </a:xfrm>
        </p:spPr>
        <p:txBody>
          <a:bodyPr>
            <a:normAutofit/>
          </a:bodyPr>
          <a:lstStyle/>
          <a:p>
            <a:r>
              <a:rPr kumimoji="1" lang="ja-JP" altLang="en-US" sz="4400" dirty="0"/>
              <a:t>教科書／参考文献</a:t>
            </a:r>
            <a:endParaRPr kumimoji="1" lang="ja-JP" sz="4400" dirty="0"/>
          </a:p>
        </p:txBody>
      </p:sp>
    </p:spTree>
    <p:extLst>
      <p:ext uri="{BB962C8B-B14F-4D97-AF65-F5344CB8AC3E}">
        <p14:creationId xmlns:p14="http://schemas.microsoft.com/office/powerpoint/2010/main" val="214637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ctr"/>
            <a:r>
              <a:rPr lang="ja-JP" altLang="en-US" sz="9600" b="1" dirty="0"/>
              <a:t>名前：大場 由香里</a:t>
            </a:r>
            <a:endParaRPr lang="ja-JP" sz="9600" b="1" dirty="0"/>
          </a:p>
        </p:txBody>
      </p:sp>
    </p:spTree>
    <p:extLst>
      <p:ext uri="{BB962C8B-B14F-4D97-AF65-F5344CB8AC3E}">
        <p14:creationId xmlns:p14="http://schemas.microsoft.com/office/powerpoint/2010/main" val="92474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9612" y="2599901"/>
            <a:ext cx="10772775" cy="1658198"/>
          </a:xfrm>
        </p:spPr>
        <p:txBody>
          <a:bodyPr/>
          <a:lstStyle/>
          <a:p>
            <a:pPr algn="ctr"/>
            <a:r>
              <a:rPr kumimoji="1" lang="en-US" altLang="ja-JP" dirty="0"/>
              <a:t>Q.</a:t>
            </a:r>
            <a:r>
              <a:rPr kumimoji="1" lang="ja-JP" dirty="0"/>
              <a:t>質問はありますか?</a:t>
            </a:r>
          </a:p>
        </p:txBody>
      </p:sp>
    </p:spTree>
    <p:extLst>
      <p:ext uri="{BB962C8B-B14F-4D97-AF65-F5344CB8AC3E}">
        <p14:creationId xmlns:p14="http://schemas.microsoft.com/office/powerpoint/2010/main" val="37999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F7A425-F07B-492F-AB10-2A19F613CA41}"/>
              </a:ext>
            </a:extLst>
          </p:cNvPr>
          <p:cNvSpPr>
            <a:spLocks noGrp="1"/>
          </p:cNvSpPr>
          <p:nvPr>
            <p:ph type="title"/>
          </p:nvPr>
        </p:nvSpPr>
        <p:spPr>
          <a:xfrm>
            <a:off x="2001338" y="1198179"/>
            <a:ext cx="8189320" cy="1658198"/>
          </a:xfrm>
        </p:spPr>
        <p:txBody>
          <a:bodyPr/>
          <a:lstStyle/>
          <a:p>
            <a:r>
              <a:rPr kumimoji="1" lang="ja-JP" altLang="en-US" dirty="0"/>
              <a:t>皆さんのことを教えてください！</a:t>
            </a:r>
          </a:p>
        </p:txBody>
      </p:sp>
      <p:sp>
        <p:nvSpPr>
          <p:cNvPr id="6" name="コンテンツ プレースホルダー 3">
            <a:extLst>
              <a:ext uri="{FF2B5EF4-FFF2-40B4-BE49-F238E27FC236}">
                <a16:creationId xmlns:a16="http://schemas.microsoft.com/office/drawing/2014/main" id="{567E027A-8345-41C9-A310-BA3080B6C812}"/>
              </a:ext>
            </a:extLst>
          </p:cNvPr>
          <p:cNvSpPr txBox="1">
            <a:spLocks/>
          </p:cNvSpPr>
          <p:nvPr/>
        </p:nvSpPr>
        <p:spPr>
          <a:xfrm>
            <a:off x="1531419" y="2856377"/>
            <a:ext cx="9129157" cy="3566726"/>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kumimoji="1" lang="ja-JP"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kumimoji="1" lang="ja-JP"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kumimoji="1" lang="ja-JP" sz="2000"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n-lt"/>
                <a:ea typeface="+mn-ea"/>
                <a:cs typeface="+mn-cs"/>
              </a:defRPr>
            </a:lvl9pPr>
          </a:lstStyle>
          <a:p>
            <a:pPr algn="ctr"/>
            <a:r>
              <a:rPr lang="en-US" altLang="ja-JP" sz="4000" dirty="0"/>
              <a:t>Q.</a:t>
            </a:r>
            <a:r>
              <a:rPr lang="ja-JP" altLang="en-US" sz="4000" dirty="0"/>
              <a:t>名前（</a:t>
            </a:r>
            <a:r>
              <a:rPr lang="en-US" altLang="ja-JP" sz="4000" dirty="0"/>
              <a:t>NAME</a:t>
            </a:r>
            <a:r>
              <a:rPr lang="ja-JP" altLang="en-US" sz="4000" dirty="0"/>
              <a:t>）</a:t>
            </a:r>
            <a:endParaRPr lang="en-US" altLang="ja-JP" sz="4000" dirty="0"/>
          </a:p>
          <a:p>
            <a:pPr algn="ctr"/>
            <a:r>
              <a:rPr lang="en-US" altLang="ja-JP" sz="4000" dirty="0"/>
              <a:t>Q.</a:t>
            </a:r>
            <a:r>
              <a:rPr lang="ja-JP" altLang="en-US" sz="4000" dirty="0"/>
              <a:t>趣味／好きなこと</a:t>
            </a:r>
            <a:endParaRPr lang="en-US" altLang="ja-JP" sz="4000" dirty="0"/>
          </a:p>
          <a:p>
            <a:pPr algn="ctr"/>
            <a:r>
              <a:rPr lang="en-US" altLang="ja-JP" sz="4000" dirty="0"/>
              <a:t>Q.</a:t>
            </a:r>
            <a:r>
              <a:rPr lang="ja-JP" altLang="en-US" sz="4000" dirty="0"/>
              <a:t>どんな人（未来図）になりたい</a:t>
            </a:r>
            <a:endParaRPr lang="en-US" altLang="ja-JP" sz="4000" dirty="0"/>
          </a:p>
          <a:p>
            <a:pPr algn="ctr"/>
            <a:r>
              <a:rPr lang="en-US" altLang="ja-JP" sz="4000" dirty="0"/>
              <a:t>Q.</a:t>
            </a:r>
            <a:r>
              <a:rPr lang="ja-JP" altLang="en-US" sz="4000" dirty="0"/>
              <a:t>苦手分野は何か</a:t>
            </a:r>
            <a:endParaRPr lang="en-US" altLang="ja-JP" sz="4000" dirty="0"/>
          </a:p>
          <a:p>
            <a:pPr algn="ctr"/>
            <a:r>
              <a:rPr lang="en-US" altLang="ja-JP" sz="4000" dirty="0"/>
              <a:t>Q.</a:t>
            </a:r>
            <a:r>
              <a:rPr lang="ja-JP" altLang="en-US" sz="4000" dirty="0"/>
              <a:t>前期の目標</a:t>
            </a:r>
          </a:p>
        </p:txBody>
      </p:sp>
    </p:spTree>
    <p:extLst>
      <p:ext uri="{BB962C8B-B14F-4D97-AF65-F5344CB8AC3E}">
        <p14:creationId xmlns:p14="http://schemas.microsoft.com/office/powerpoint/2010/main" val="23995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88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p:txBody>
          <a:bodyPr/>
          <a:lstStyle/>
          <a:p>
            <a:r>
              <a:rPr kumimoji="1" lang="en-US" altLang="ja-JP" dirty="0"/>
              <a:t>Q.</a:t>
            </a:r>
            <a:r>
              <a:rPr kumimoji="1" lang="ja-JP" altLang="en-US" dirty="0"/>
              <a:t>お金をシュレッダーにかけたことある？</a:t>
            </a:r>
          </a:p>
        </p:txBody>
      </p:sp>
      <p:pic>
        <p:nvPicPr>
          <p:cNvPr id="10" name="コンテンツ プレースホルダー 9">
            <a:extLst>
              <a:ext uri="{FF2B5EF4-FFF2-40B4-BE49-F238E27FC236}">
                <a16:creationId xmlns:a16="http://schemas.microsoft.com/office/drawing/2014/main" id="{DE4BE1A6-8F23-41F0-BB29-939A8CF1A830}"/>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45295" y="2190782"/>
            <a:ext cx="5650705" cy="3767137"/>
          </a:xfrm>
        </p:spPr>
      </p:pic>
      <p:pic>
        <p:nvPicPr>
          <p:cNvPr id="6" name="図 5">
            <a:extLst>
              <a:ext uri="{FF2B5EF4-FFF2-40B4-BE49-F238E27FC236}">
                <a16:creationId xmlns:a16="http://schemas.microsoft.com/office/drawing/2014/main" id="{5E0E0089-4CBA-4F42-AA1A-6221D6DD6B71}"/>
              </a:ext>
            </a:extLst>
          </p:cNvPr>
          <p:cNvPicPr>
            <a:picLocks noChangeAspect="1"/>
          </p:cNvPicPr>
          <p:nvPr/>
        </p:nvPicPr>
        <p:blipFill>
          <a:blip r:embed="rId4"/>
          <a:stretch>
            <a:fillRect/>
          </a:stretch>
        </p:blipFill>
        <p:spPr>
          <a:xfrm>
            <a:off x="6096000" y="2157731"/>
            <a:ext cx="5707491" cy="3767137"/>
          </a:xfrm>
          <a:prstGeom prst="rect">
            <a:avLst/>
          </a:prstGeom>
        </p:spPr>
      </p:pic>
    </p:spTree>
    <p:extLst>
      <p:ext uri="{BB962C8B-B14F-4D97-AF65-F5344CB8AC3E}">
        <p14:creationId xmlns:p14="http://schemas.microsoft.com/office/powerpoint/2010/main" val="209420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a:xfrm rot="20639728">
            <a:off x="1265362" y="2113719"/>
            <a:ext cx="10772775" cy="2630561"/>
          </a:xfrm>
        </p:spPr>
        <p:txBody>
          <a:bodyPr>
            <a:normAutofit/>
          </a:bodyPr>
          <a:lstStyle/>
          <a:p>
            <a:r>
              <a:rPr kumimoji="1" lang="en-US" altLang="ja-JP" sz="8000" dirty="0"/>
              <a:t>Q.</a:t>
            </a:r>
            <a:r>
              <a:rPr kumimoji="1" lang="ja-JP" altLang="en-US" sz="8000" dirty="0"/>
              <a:t>授業料</a:t>
            </a:r>
            <a:r>
              <a:rPr kumimoji="1" lang="en-US" altLang="ja-JP" sz="8000" dirty="0"/>
              <a:t>1</a:t>
            </a:r>
            <a:r>
              <a:rPr kumimoji="1" lang="ja-JP" altLang="en-US" sz="8000" dirty="0"/>
              <a:t>コマいくら？</a:t>
            </a:r>
          </a:p>
        </p:txBody>
      </p:sp>
    </p:spTree>
    <p:extLst>
      <p:ext uri="{BB962C8B-B14F-4D97-AF65-F5344CB8AC3E}">
        <p14:creationId xmlns:p14="http://schemas.microsoft.com/office/powerpoint/2010/main" val="15687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a:xfrm rot="20639728">
            <a:off x="709612" y="2113719"/>
            <a:ext cx="10772775" cy="2630561"/>
          </a:xfrm>
        </p:spPr>
        <p:txBody>
          <a:bodyPr>
            <a:normAutofit/>
          </a:bodyPr>
          <a:lstStyle/>
          <a:p>
            <a:pPr algn="ctr"/>
            <a:r>
              <a:rPr lang="en-US" altLang="ja-JP" sz="8800" dirty="0"/>
              <a:t>1</a:t>
            </a:r>
            <a:r>
              <a:rPr lang="ja-JP" altLang="en-US" sz="8800" dirty="0"/>
              <a:t>コマ</a:t>
            </a:r>
            <a:br>
              <a:rPr lang="en-US" altLang="ja-JP" sz="8800" dirty="0"/>
            </a:br>
            <a:r>
              <a:rPr lang="ja-JP" altLang="en-US" sz="8800" dirty="0"/>
              <a:t>約</a:t>
            </a:r>
            <a:r>
              <a:rPr lang="en-US" altLang="ja-JP" sz="8800" dirty="0"/>
              <a:t>3,000</a:t>
            </a:r>
            <a:r>
              <a:rPr lang="ja-JP" altLang="en-US" sz="8800" dirty="0"/>
              <a:t>円～</a:t>
            </a:r>
            <a:r>
              <a:rPr lang="en-US" altLang="ja-JP" sz="8800" dirty="0"/>
              <a:t>5,000</a:t>
            </a:r>
            <a:r>
              <a:rPr lang="ja-JP" altLang="en-US" sz="8800" dirty="0"/>
              <a:t>円</a:t>
            </a:r>
            <a:endParaRPr kumimoji="1" lang="ja-JP" altLang="en-US" sz="8800" dirty="0"/>
          </a:p>
        </p:txBody>
      </p:sp>
    </p:spTree>
    <p:extLst>
      <p:ext uri="{BB962C8B-B14F-4D97-AF65-F5344CB8AC3E}">
        <p14:creationId xmlns:p14="http://schemas.microsoft.com/office/powerpoint/2010/main" val="356692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a:xfrm>
            <a:off x="709612" y="0"/>
            <a:ext cx="10772775" cy="2630561"/>
          </a:xfrm>
        </p:spPr>
        <p:txBody>
          <a:bodyPr>
            <a:normAutofit/>
          </a:bodyPr>
          <a:lstStyle/>
          <a:p>
            <a:pPr algn="ctr"/>
            <a:r>
              <a:rPr kumimoji="1" lang="ja-JP" altLang="en-US" sz="8800" dirty="0"/>
              <a:t>寿命を少しくれ！</a:t>
            </a:r>
          </a:p>
        </p:txBody>
      </p:sp>
      <p:pic>
        <p:nvPicPr>
          <p:cNvPr id="4" name="図 3">
            <a:extLst>
              <a:ext uri="{FF2B5EF4-FFF2-40B4-BE49-F238E27FC236}">
                <a16:creationId xmlns:a16="http://schemas.microsoft.com/office/drawing/2014/main" id="{6899C549-4857-46DA-AE88-D7F77FA3D4D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779639" y="2128938"/>
            <a:ext cx="4126111" cy="4539904"/>
          </a:xfrm>
          <a:prstGeom prst="rect">
            <a:avLst/>
          </a:prstGeom>
        </p:spPr>
      </p:pic>
      <p:pic>
        <p:nvPicPr>
          <p:cNvPr id="3" name="ホラータイトル表示音">
            <a:hlinkClick r:id="" action="ppaction://media"/>
            <a:extLst>
              <a:ext uri="{FF2B5EF4-FFF2-40B4-BE49-F238E27FC236}">
                <a16:creationId xmlns:a16="http://schemas.microsoft.com/office/drawing/2014/main" id="{70BD5735-CFE8-4E26-BC2E-8384D99193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4971" y="5217439"/>
            <a:ext cx="406400" cy="406400"/>
          </a:xfrm>
          <a:prstGeom prst="rect">
            <a:avLst/>
          </a:prstGeom>
        </p:spPr>
      </p:pic>
    </p:spTree>
    <p:extLst>
      <p:ext uri="{BB962C8B-B14F-4D97-AF65-F5344CB8AC3E}">
        <p14:creationId xmlns:p14="http://schemas.microsoft.com/office/powerpoint/2010/main" val="427132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a:xfrm rot="20639728">
            <a:off x="1265361" y="2113720"/>
            <a:ext cx="10772775" cy="2630561"/>
          </a:xfrm>
        </p:spPr>
        <p:txBody>
          <a:bodyPr>
            <a:normAutofit/>
          </a:bodyPr>
          <a:lstStyle/>
          <a:p>
            <a:r>
              <a:rPr lang="en-US" altLang="ja-JP" sz="8000" dirty="0"/>
              <a:t>Q.</a:t>
            </a:r>
            <a:r>
              <a:rPr lang="ja-JP" altLang="en-US" sz="8000" dirty="0"/>
              <a:t>悪魔にあなたの寿命</a:t>
            </a:r>
            <a:br>
              <a:rPr lang="en-US" altLang="ja-JP" sz="8000" dirty="0"/>
            </a:br>
            <a:r>
              <a:rPr lang="ja-JP" altLang="en-US" sz="8000" dirty="0"/>
              <a:t>　 </a:t>
            </a:r>
            <a:r>
              <a:rPr lang="en-US" altLang="ja-JP" sz="8000" dirty="0"/>
              <a:t>1</a:t>
            </a:r>
            <a:r>
              <a:rPr lang="ja-JP" altLang="en-US" sz="8000" dirty="0"/>
              <a:t>年あげるとしたら？</a:t>
            </a:r>
            <a:endParaRPr kumimoji="1" lang="ja-JP" altLang="en-US" sz="8000" dirty="0"/>
          </a:p>
        </p:txBody>
      </p:sp>
    </p:spTree>
    <p:extLst>
      <p:ext uri="{BB962C8B-B14F-4D97-AF65-F5344CB8AC3E}">
        <p14:creationId xmlns:p14="http://schemas.microsoft.com/office/powerpoint/2010/main" val="122115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a:xfrm rot="20639728">
            <a:off x="1185958" y="2113719"/>
            <a:ext cx="9820084" cy="2630561"/>
          </a:xfrm>
        </p:spPr>
        <p:txBody>
          <a:bodyPr>
            <a:normAutofit/>
          </a:bodyPr>
          <a:lstStyle/>
          <a:p>
            <a:r>
              <a:rPr lang="ja-JP" altLang="en-US" sz="8000" dirty="0"/>
              <a:t>命と時間は同じに等しい</a:t>
            </a:r>
            <a:endParaRPr kumimoji="1" lang="ja-JP" altLang="en-US" sz="8000" dirty="0"/>
          </a:p>
        </p:txBody>
      </p:sp>
    </p:spTree>
    <p:extLst>
      <p:ext uri="{BB962C8B-B14F-4D97-AF65-F5344CB8AC3E}">
        <p14:creationId xmlns:p14="http://schemas.microsoft.com/office/powerpoint/2010/main" val="8814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a:xfrm>
            <a:off x="1185958" y="2113719"/>
            <a:ext cx="9820084" cy="2630561"/>
          </a:xfrm>
        </p:spPr>
        <p:txBody>
          <a:bodyPr>
            <a:normAutofit/>
          </a:bodyPr>
          <a:lstStyle/>
          <a:p>
            <a:pPr algn="ctr"/>
            <a:r>
              <a:rPr kumimoji="1" lang="ja-JP" altLang="en-US" sz="7200" dirty="0">
                <a:solidFill>
                  <a:srgbClr val="FF0000"/>
                </a:solidFill>
              </a:rPr>
              <a:t>もっとも恐ろしいことは・・・</a:t>
            </a:r>
          </a:p>
        </p:txBody>
      </p:sp>
    </p:spTree>
    <p:extLst>
      <p:ext uri="{BB962C8B-B14F-4D97-AF65-F5344CB8AC3E}">
        <p14:creationId xmlns:p14="http://schemas.microsoft.com/office/powerpoint/2010/main" val="18388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2"/>
          </p:nvPr>
        </p:nvSpPr>
        <p:spPr>
          <a:xfrm>
            <a:off x="6095437" y="1784097"/>
            <a:ext cx="4566865" cy="4386866"/>
          </a:xfrm>
        </p:spPr>
        <p:txBody>
          <a:bodyPr>
            <a:noAutofit/>
          </a:bodyPr>
          <a:lstStyle/>
          <a:p>
            <a:r>
              <a:rPr kumimoji="1" lang="ja-JP" altLang="en-US" sz="3200" dirty="0"/>
              <a:t>・</a:t>
            </a:r>
            <a:r>
              <a:rPr kumimoji="1" lang="ja-JP" altLang="ja-JP" sz="3200" dirty="0"/>
              <a:t>遅刻</a:t>
            </a:r>
            <a:r>
              <a:rPr kumimoji="1" lang="ja-JP" altLang="en-US" sz="3200" dirty="0"/>
              <a:t>／欠席</a:t>
            </a:r>
            <a:endParaRPr kumimoji="1" lang="en-US" altLang="ja-JP" sz="3200" dirty="0"/>
          </a:p>
          <a:p>
            <a:r>
              <a:rPr lang="ja-JP" altLang="en-US" sz="3200" dirty="0"/>
              <a:t>・</a:t>
            </a:r>
            <a:r>
              <a:rPr kumimoji="1" lang="ja-JP" altLang="ja-JP"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試験／成績評価</a:t>
            </a:r>
            <a:endParaRPr kumimoji="1" lang="ja-JP" altLang="ja-JP" sz="3200" dirty="0"/>
          </a:p>
          <a:p>
            <a:r>
              <a:rPr lang="ja-JP" altLang="en-US" sz="3200" dirty="0"/>
              <a:t>・教材</a:t>
            </a:r>
            <a:endParaRPr kumimoji="1" lang="ja-JP" altLang="ja-JP" sz="3200" dirty="0"/>
          </a:p>
          <a:p>
            <a:r>
              <a:rPr lang="ja-JP" altLang="en-US" sz="3200" dirty="0"/>
              <a:t>・質疑応答</a:t>
            </a:r>
            <a:endParaRPr lang="en-US" altLang="ja-JP" sz="3200" dirty="0"/>
          </a:p>
          <a:p>
            <a:r>
              <a:rPr kumimoji="1" lang="ja-JP" altLang="en-US" sz="3200" dirty="0"/>
              <a:t>・皆さんの自己紹介</a:t>
            </a:r>
            <a:endParaRPr kumimoji="1" lang="ja-JP" altLang="ja-JP" sz="3200" dirty="0"/>
          </a:p>
          <a:p>
            <a:pPr rtl="0" eaLnBrk="1" latinLnBrk="0" hangingPunct="1"/>
            <a:endParaRPr lang="en-US" altLang="ja-JP" sz="2000" dirty="0">
              <a:solidFill>
                <a:schemeClr val="tx1"/>
              </a:solidFill>
            </a:endParaRPr>
          </a:p>
          <a:p>
            <a:pPr rtl="0" eaLnBrk="1" latinLnBrk="0" hangingPunct="1"/>
            <a:endParaRPr lang="ja-JP" altLang="ja-JP" dirty="0">
              <a:effectLst/>
            </a:endParaRPr>
          </a:p>
        </p:txBody>
      </p:sp>
      <p:sp>
        <p:nvSpPr>
          <p:cNvPr id="2" name="タイトル 1"/>
          <p:cNvSpPr>
            <a:spLocks noGrp="1"/>
          </p:cNvSpPr>
          <p:nvPr>
            <p:ph type="title"/>
          </p:nvPr>
        </p:nvSpPr>
        <p:spPr>
          <a:xfrm>
            <a:off x="1528572" y="550673"/>
            <a:ext cx="9133730" cy="1233424"/>
          </a:xfrm>
        </p:spPr>
        <p:txBody>
          <a:bodyPr>
            <a:normAutofit/>
          </a:bodyPr>
          <a:lstStyle/>
          <a:p>
            <a:r>
              <a:rPr lang="ja-JP" altLang="en-US" sz="4400" dirty="0"/>
              <a:t>前期授業</a:t>
            </a:r>
            <a:r>
              <a:rPr kumimoji="1" lang="ja-JP" altLang="ja-JP" sz="4400" dirty="0"/>
              <a:t>について</a:t>
            </a:r>
            <a:endParaRPr kumimoji="1" lang="ja-JP" sz="4400" dirty="0"/>
          </a:p>
        </p:txBody>
      </p:sp>
      <p:sp>
        <p:nvSpPr>
          <p:cNvPr id="10" name="コンテンツ プレースホルダー 3">
            <a:extLst>
              <a:ext uri="{FF2B5EF4-FFF2-40B4-BE49-F238E27FC236}">
                <a16:creationId xmlns:a16="http://schemas.microsoft.com/office/drawing/2014/main" id="{3F23C258-A9DC-C52A-5157-F068C6E22C23}"/>
              </a:ext>
            </a:extLst>
          </p:cNvPr>
          <p:cNvSpPr txBox="1">
            <a:spLocks/>
          </p:cNvSpPr>
          <p:nvPr/>
        </p:nvSpPr>
        <p:spPr>
          <a:xfrm>
            <a:off x="1528572" y="1784097"/>
            <a:ext cx="4566865" cy="4386866"/>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kumimoji="1" lang="ja-JP" sz="2400" kern="120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defRPr>
            </a:lvl1pPr>
            <a:lvl2pPr marL="347472" indent="-342900" algn="l" defTabSz="914400" rtl="0" eaLnBrk="1" latinLnBrk="0" hangingPunct="1">
              <a:lnSpc>
                <a:spcPct val="85000"/>
              </a:lnSpc>
              <a:spcBef>
                <a:spcPts val="600"/>
              </a:spcBef>
              <a:buFont typeface="Arial" pitchFamily="34" charset="0"/>
              <a:buChar char=" "/>
              <a:defRPr kumimoji="1" lang="ja-JP" sz="2000" kern="120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defRPr>
            </a:lvl2pPr>
            <a:lvl3pPr marL="548640" indent="-548640" algn="l" defTabSz="914400" rtl="0" eaLnBrk="1" latinLnBrk="0" hangingPunct="1">
              <a:lnSpc>
                <a:spcPct val="85000"/>
              </a:lnSpc>
              <a:spcBef>
                <a:spcPts val="600"/>
              </a:spcBef>
              <a:buFont typeface="Arial" pitchFamily="34" charset="0"/>
              <a:buChar char=" "/>
              <a:defRPr kumimoji="1" lang="ja-JP" sz="1800" kern="120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defRPr>
            </a:lvl3pPr>
            <a:lvl4pPr marL="822960" indent="-822960" algn="l" defTabSz="914400" rtl="0" eaLnBrk="1" latinLnBrk="0" hangingPunct="1">
              <a:lnSpc>
                <a:spcPct val="85000"/>
              </a:lnSpc>
              <a:spcBef>
                <a:spcPts val="600"/>
              </a:spcBef>
              <a:buFont typeface="Arial" pitchFamily="34" charset="0"/>
              <a:buChar char=" "/>
              <a:defRPr kumimoji="1" lang="ja-JP" sz="1600" kern="120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defRPr>
            </a:lvl4pPr>
            <a:lvl5pPr marL="1097280" indent="-1097280" algn="l" defTabSz="914400" rtl="0" eaLnBrk="1" latinLnBrk="0" hangingPunct="1">
              <a:lnSpc>
                <a:spcPct val="85000"/>
              </a:lnSpc>
              <a:spcBef>
                <a:spcPts val="600"/>
              </a:spcBef>
              <a:buFont typeface="Arial" pitchFamily="34" charset="0"/>
              <a:buChar char=" "/>
              <a:defRPr kumimoji="1" lang="ja-JP" sz="1600" kern="120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defRPr>
            </a:lvl5pPr>
            <a:lvl6pPr marL="1200000" indent="-228600" algn="l" defTabSz="914400" rtl="0" eaLnBrk="1" latinLnBrk="0" hangingPunct="1">
              <a:lnSpc>
                <a:spcPct val="85000"/>
              </a:lnSpc>
              <a:spcBef>
                <a:spcPts val="600"/>
              </a:spcBef>
              <a:buFont typeface="Arial" pitchFamily="34" charset="0"/>
              <a:buChar char=" "/>
              <a:defRPr kumimoji="1" lang="ja-JP"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kumimoji="1" lang="ja-JP"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kumimoji="1" lang="ja-JP"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kumimoji="1" lang="ja-JP" sz="1600" kern="1200">
                <a:solidFill>
                  <a:schemeClr val="tx1">
                    <a:lumMod val="85000"/>
                    <a:lumOff val="15000"/>
                  </a:schemeClr>
                </a:solidFill>
                <a:latin typeface="+mn-lt"/>
                <a:ea typeface="+mn-ea"/>
                <a:cs typeface="+mn-cs"/>
              </a:defRPr>
            </a:lvl9pPr>
          </a:lstStyle>
          <a:p>
            <a:r>
              <a:rPr lang="ja-JP" altLang="en-US" sz="3200" dirty="0"/>
              <a:t>・講師</a:t>
            </a:r>
            <a:endParaRPr lang="en-US" altLang="ja-JP" sz="3200" dirty="0"/>
          </a:p>
          <a:p>
            <a:r>
              <a:rPr kumimoji="1" lang="ja-JP" altLang="en-US" sz="3200" dirty="0"/>
              <a:t>・授業の基本方針</a:t>
            </a:r>
            <a:endParaRPr kumimoji="1" lang="ja-JP" altLang="ja-JP" sz="3200" dirty="0"/>
          </a:p>
          <a:p>
            <a:r>
              <a:rPr lang="ja-JP" altLang="en-US" sz="3200" dirty="0"/>
              <a:t>・学習</a:t>
            </a:r>
            <a:r>
              <a:rPr kumimoji="1" lang="ja-JP" altLang="ja-JP" sz="3200" dirty="0"/>
              <a:t>目標</a:t>
            </a:r>
          </a:p>
          <a:p>
            <a:r>
              <a:rPr kumimoji="1" lang="ja-JP" altLang="en-US" sz="3200" dirty="0"/>
              <a:t>・演習</a:t>
            </a:r>
            <a:endParaRPr kumimoji="1" lang="en-US" altLang="ja-JP" sz="3200" dirty="0"/>
          </a:p>
          <a:p>
            <a:r>
              <a:rPr kumimoji="1" lang="ja-JP" altLang="en-US" sz="3200" dirty="0"/>
              <a:t>・履修上の注意</a:t>
            </a:r>
            <a:endParaRPr kumimoji="1" lang="ja-JP" altLang="ja-JP" sz="3200" dirty="0"/>
          </a:p>
          <a:p>
            <a:endParaRPr lang="ja-JP" altLang="en-US" sz="2000" dirty="0">
              <a:solidFill>
                <a:schemeClr val="tx1"/>
              </a:solidFill>
            </a:endParaRPr>
          </a:p>
          <a:p>
            <a:endParaRPr lang="ja-JP" altLang="en-US" dirty="0"/>
          </a:p>
        </p:txBody>
      </p:sp>
    </p:spTree>
    <p:extLst>
      <p:ext uri="{BB962C8B-B14F-4D97-AF65-F5344CB8AC3E}">
        <p14:creationId xmlns:p14="http://schemas.microsoft.com/office/powerpoint/2010/main" val="263458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a:xfrm>
            <a:off x="1185958" y="2113719"/>
            <a:ext cx="9820084" cy="2630561"/>
          </a:xfrm>
        </p:spPr>
        <p:txBody>
          <a:bodyPr>
            <a:normAutofit/>
          </a:bodyPr>
          <a:lstStyle/>
          <a:p>
            <a:pPr algn="ctr"/>
            <a:r>
              <a:rPr kumimoji="1" lang="ja-JP" altLang="en-US" sz="7200" dirty="0">
                <a:solidFill>
                  <a:srgbClr val="FF0000"/>
                </a:solidFill>
              </a:rPr>
              <a:t>時間を失っていることに</a:t>
            </a:r>
            <a:br>
              <a:rPr kumimoji="1" lang="en-US" altLang="ja-JP" sz="7200" dirty="0">
                <a:solidFill>
                  <a:srgbClr val="FF0000"/>
                </a:solidFill>
              </a:rPr>
            </a:br>
            <a:r>
              <a:rPr kumimoji="1" lang="ja-JP" altLang="en-US" sz="7200" dirty="0">
                <a:solidFill>
                  <a:srgbClr val="FF0000"/>
                </a:solidFill>
              </a:rPr>
              <a:t>気が付いていないこと！！</a:t>
            </a:r>
          </a:p>
        </p:txBody>
      </p:sp>
    </p:spTree>
    <p:extLst>
      <p:ext uri="{BB962C8B-B14F-4D97-AF65-F5344CB8AC3E}">
        <p14:creationId xmlns:p14="http://schemas.microsoft.com/office/powerpoint/2010/main" val="177281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a:xfrm rot="20639728">
            <a:off x="709613" y="2113720"/>
            <a:ext cx="10772775" cy="2630561"/>
          </a:xfrm>
        </p:spPr>
        <p:txBody>
          <a:bodyPr>
            <a:normAutofit/>
          </a:bodyPr>
          <a:lstStyle/>
          <a:p>
            <a:pPr algn="ctr"/>
            <a:r>
              <a:rPr lang="en-US" altLang="ja-JP" sz="8800" dirty="0"/>
              <a:t>1</a:t>
            </a:r>
            <a:r>
              <a:rPr lang="ja-JP" altLang="en-US" sz="8800" dirty="0"/>
              <a:t>コマ</a:t>
            </a:r>
            <a:br>
              <a:rPr lang="en-US" altLang="ja-JP" sz="8800" dirty="0"/>
            </a:br>
            <a:r>
              <a:rPr lang="ja-JP" altLang="en-US" sz="8800" dirty="0"/>
              <a:t>約</a:t>
            </a:r>
            <a:r>
              <a:rPr lang="en-US" altLang="ja-JP" sz="8800" dirty="0"/>
              <a:t>3,000</a:t>
            </a:r>
            <a:r>
              <a:rPr lang="ja-JP" altLang="en-US" sz="8800" dirty="0"/>
              <a:t>円～</a:t>
            </a:r>
            <a:r>
              <a:rPr lang="en-US" altLang="ja-JP" sz="8800" dirty="0"/>
              <a:t>5,000</a:t>
            </a:r>
            <a:r>
              <a:rPr lang="ja-JP" altLang="en-US" sz="8800" dirty="0"/>
              <a:t>円</a:t>
            </a:r>
            <a:endParaRPr kumimoji="1" lang="ja-JP" altLang="en-US" sz="8800" dirty="0"/>
          </a:p>
        </p:txBody>
      </p:sp>
      <p:sp>
        <p:nvSpPr>
          <p:cNvPr id="3" name="テキスト ボックス 2">
            <a:extLst>
              <a:ext uri="{FF2B5EF4-FFF2-40B4-BE49-F238E27FC236}">
                <a16:creationId xmlns:a16="http://schemas.microsoft.com/office/drawing/2014/main" id="{9D6B1AC0-3905-42B2-9C08-FEA3F3F2E42D}"/>
              </a:ext>
            </a:extLst>
          </p:cNvPr>
          <p:cNvSpPr txBox="1"/>
          <p:nvPr/>
        </p:nvSpPr>
        <p:spPr>
          <a:xfrm>
            <a:off x="3271059" y="792309"/>
            <a:ext cx="453045" cy="5386090"/>
          </a:xfrm>
          <a:prstGeom prst="rect">
            <a:avLst/>
          </a:prstGeom>
          <a:noFill/>
        </p:spPr>
        <p:txBody>
          <a:bodyPr wrap="square" rtlCol="0">
            <a:spAutoFit/>
          </a:bodyPr>
          <a:lstStyle/>
          <a:p>
            <a:pPr algn="r"/>
            <a:r>
              <a:rPr kumimoji="1" lang="ja-JP" altLang="en-US" sz="34400" dirty="0">
                <a:solidFill>
                  <a:srgbClr val="FF0000"/>
                </a:solidFill>
              </a:rPr>
              <a:t>嘘</a:t>
            </a:r>
          </a:p>
        </p:txBody>
      </p:sp>
    </p:spTree>
    <p:extLst>
      <p:ext uri="{BB962C8B-B14F-4D97-AF65-F5344CB8AC3E}">
        <p14:creationId xmlns:p14="http://schemas.microsoft.com/office/powerpoint/2010/main" val="1820524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8EC52618-8CF2-4E1F-B234-D8752BB94849}"/>
              </a:ext>
            </a:extLst>
          </p:cNvPr>
          <p:cNvSpPr txBox="1"/>
          <p:nvPr/>
        </p:nvSpPr>
        <p:spPr>
          <a:xfrm>
            <a:off x="1183408" y="1266825"/>
            <a:ext cx="3845792" cy="523220"/>
          </a:xfrm>
          <a:prstGeom prst="rect">
            <a:avLst/>
          </a:prstGeom>
          <a:noFill/>
        </p:spPr>
        <p:txBody>
          <a:bodyPr wrap="square" rtlCol="0">
            <a:spAutoFit/>
          </a:bodyPr>
          <a:lstStyle/>
          <a:p>
            <a:pPr algn="ctr"/>
            <a:r>
              <a:rPr kumimoji="1" lang="ja-JP" altLang="en-US" sz="2800" dirty="0">
                <a:solidFill>
                  <a:srgbClr val="50B4C8"/>
                </a:solidFill>
              </a:rPr>
              <a:t>年間の授業料　約</a:t>
            </a:r>
            <a:r>
              <a:rPr kumimoji="1" lang="en-US" altLang="ja-JP" sz="2800" dirty="0">
                <a:solidFill>
                  <a:srgbClr val="50B4C8"/>
                </a:solidFill>
              </a:rPr>
              <a:t>240</a:t>
            </a:r>
            <a:r>
              <a:rPr kumimoji="1" lang="ja-JP" altLang="en-US" sz="2800" dirty="0">
                <a:solidFill>
                  <a:srgbClr val="50B4C8"/>
                </a:solidFill>
              </a:rPr>
              <a:t>万</a:t>
            </a:r>
          </a:p>
        </p:txBody>
      </p:sp>
      <p:cxnSp>
        <p:nvCxnSpPr>
          <p:cNvPr id="9" name="直線コネクタ 8">
            <a:extLst>
              <a:ext uri="{FF2B5EF4-FFF2-40B4-BE49-F238E27FC236}">
                <a16:creationId xmlns:a16="http://schemas.microsoft.com/office/drawing/2014/main" id="{5BC40445-49AF-4B32-A2A2-F5153974FDA5}"/>
              </a:ext>
            </a:extLst>
          </p:cNvPr>
          <p:cNvCxnSpPr>
            <a:cxnSpLocks/>
          </p:cNvCxnSpPr>
          <p:nvPr/>
        </p:nvCxnSpPr>
        <p:spPr>
          <a:xfrm>
            <a:off x="6102350" y="44450"/>
            <a:ext cx="0" cy="6813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4E4D549A-9B1D-4CFD-94A2-AF3D684231FF}"/>
              </a:ext>
            </a:extLst>
          </p:cNvPr>
          <p:cNvSpPr txBox="1"/>
          <p:nvPr/>
        </p:nvSpPr>
        <p:spPr>
          <a:xfrm>
            <a:off x="7298445" y="1266825"/>
            <a:ext cx="3845792" cy="523220"/>
          </a:xfrm>
          <a:prstGeom prst="rect">
            <a:avLst/>
          </a:prstGeom>
          <a:noFill/>
        </p:spPr>
        <p:txBody>
          <a:bodyPr wrap="square" rtlCol="0">
            <a:spAutoFit/>
          </a:bodyPr>
          <a:lstStyle/>
          <a:p>
            <a:pPr algn="ctr"/>
            <a:r>
              <a:rPr kumimoji="1" lang="ja-JP" altLang="en-US" sz="2800" dirty="0">
                <a:solidFill>
                  <a:srgbClr val="50B4C8"/>
                </a:solidFill>
              </a:rPr>
              <a:t>学位や就職資格</a:t>
            </a:r>
          </a:p>
        </p:txBody>
      </p:sp>
      <p:sp>
        <p:nvSpPr>
          <p:cNvPr id="12" name="テキスト ボックス 11">
            <a:extLst>
              <a:ext uri="{FF2B5EF4-FFF2-40B4-BE49-F238E27FC236}">
                <a16:creationId xmlns:a16="http://schemas.microsoft.com/office/drawing/2014/main" id="{AF30DFF6-643E-4C70-AD52-1934C3DD9DAF}"/>
              </a:ext>
            </a:extLst>
          </p:cNvPr>
          <p:cNvSpPr txBox="1"/>
          <p:nvPr/>
        </p:nvSpPr>
        <p:spPr>
          <a:xfrm>
            <a:off x="1183408" y="2945745"/>
            <a:ext cx="3845792" cy="523220"/>
          </a:xfrm>
          <a:prstGeom prst="rect">
            <a:avLst/>
          </a:prstGeom>
          <a:noFill/>
        </p:spPr>
        <p:txBody>
          <a:bodyPr wrap="square" rtlCol="0">
            <a:spAutoFit/>
          </a:bodyPr>
          <a:lstStyle/>
          <a:p>
            <a:pPr algn="ctr"/>
            <a:r>
              <a:rPr kumimoji="1" lang="en-US" altLang="ja-JP" sz="2800" dirty="0">
                <a:solidFill>
                  <a:srgbClr val="50B4C8"/>
                </a:solidFill>
              </a:rPr>
              <a:t>2</a:t>
            </a:r>
            <a:r>
              <a:rPr kumimoji="1" lang="ja-JP" altLang="en-US" sz="2800" dirty="0">
                <a:solidFill>
                  <a:srgbClr val="50B4C8"/>
                </a:solidFill>
              </a:rPr>
              <a:t>年間の時間（寿命）</a:t>
            </a:r>
          </a:p>
        </p:txBody>
      </p:sp>
      <p:sp>
        <p:nvSpPr>
          <p:cNvPr id="13" name="テキスト ボックス 12">
            <a:extLst>
              <a:ext uri="{FF2B5EF4-FFF2-40B4-BE49-F238E27FC236}">
                <a16:creationId xmlns:a16="http://schemas.microsoft.com/office/drawing/2014/main" id="{2CDAFA97-CAEC-49FF-8C62-0E9E31FB3E50}"/>
              </a:ext>
            </a:extLst>
          </p:cNvPr>
          <p:cNvSpPr txBox="1"/>
          <p:nvPr/>
        </p:nvSpPr>
        <p:spPr>
          <a:xfrm>
            <a:off x="7298445" y="2106285"/>
            <a:ext cx="3845792" cy="523220"/>
          </a:xfrm>
          <a:prstGeom prst="rect">
            <a:avLst/>
          </a:prstGeom>
          <a:noFill/>
        </p:spPr>
        <p:txBody>
          <a:bodyPr wrap="square" rtlCol="0">
            <a:spAutoFit/>
          </a:bodyPr>
          <a:lstStyle/>
          <a:p>
            <a:pPr algn="ctr"/>
            <a:r>
              <a:rPr kumimoji="1" lang="ja-JP" altLang="en-US" sz="2800" dirty="0">
                <a:solidFill>
                  <a:srgbClr val="50B4C8"/>
                </a:solidFill>
              </a:rPr>
              <a:t>講義を受ける</a:t>
            </a:r>
          </a:p>
        </p:txBody>
      </p:sp>
      <p:sp>
        <p:nvSpPr>
          <p:cNvPr id="14" name="テキスト ボックス 13">
            <a:extLst>
              <a:ext uri="{FF2B5EF4-FFF2-40B4-BE49-F238E27FC236}">
                <a16:creationId xmlns:a16="http://schemas.microsoft.com/office/drawing/2014/main" id="{9EF8985C-47F3-45E0-9254-BC0D62B5CEA9}"/>
              </a:ext>
            </a:extLst>
          </p:cNvPr>
          <p:cNvSpPr txBox="1"/>
          <p:nvPr/>
        </p:nvSpPr>
        <p:spPr>
          <a:xfrm>
            <a:off x="7298445" y="2945745"/>
            <a:ext cx="3845792" cy="523220"/>
          </a:xfrm>
          <a:prstGeom prst="rect">
            <a:avLst/>
          </a:prstGeom>
          <a:noFill/>
        </p:spPr>
        <p:txBody>
          <a:bodyPr wrap="square" rtlCol="0">
            <a:spAutoFit/>
          </a:bodyPr>
          <a:lstStyle/>
          <a:p>
            <a:pPr algn="ctr"/>
            <a:r>
              <a:rPr kumimoji="1" lang="ja-JP" altLang="en-US" sz="2800" dirty="0">
                <a:solidFill>
                  <a:srgbClr val="50B4C8"/>
                </a:solidFill>
              </a:rPr>
              <a:t>先生に相談し放題</a:t>
            </a:r>
          </a:p>
        </p:txBody>
      </p:sp>
      <p:sp>
        <p:nvSpPr>
          <p:cNvPr id="15" name="テキスト ボックス 14">
            <a:extLst>
              <a:ext uri="{FF2B5EF4-FFF2-40B4-BE49-F238E27FC236}">
                <a16:creationId xmlns:a16="http://schemas.microsoft.com/office/drawing/2014/main" id="{425B466D-BA92-47CF-93D1-D7C33525CD72}"/>
              </a:ext>
            </a:extLst>
          </p:cNvPr>
          <p:cNvSpPr txBox="1"/>
          <p:nvPr/>
        </p:nvSpPr>
        <p:spPr>
          <a:xfrm>
            <a:off x="7298445" y="3785205"/>
            <a:ext cx="3845792" cy="523220"/>
          </a:xfrm>
          <a:prstGeom prst="rect">
            <a:avLst/>
          </a:prstGeom>
          <a:noFill/>
        </p:spPr>
        <p:txBody>
          <a:bodyPr wrap="square" rtlCol="0">
            <a:spAutoFit/>
          </a:bodyPr>
          <a:lstStyle/>
          <a:p>
            <a:pPr algn="ctr"/>
            <a:r>
              <a:rPr kumimoji="1" lang="ja-JP" altLang="en-US" sz="2800" dirty="0">
                <a:solidFill>
                  <a:srgbClr val="50B4C8"/>
                </a:solidFill>
              </a:rPr>
              <a:t>大切な人達との出会い</a:t>
            </a:r>
          </a:p>
        </p:txBody>
      </p:sp>
    </p:spTree>
    <p:extLst>
      <p:ext uri="{BB962C8B-B14F-4D97-AF65-F5344CB8AC3E}">
        <p14:creationId xmlns:p14="http://schemas.microsoft.com/office/powerpoint/2010/main" val="577834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a:xfrm rot="20639728">
            <a:off x="1741610" y="2113720"/>
            <a:ext cx="10772775" cy="2630561"/>
          </a:xfrm>
        </p:spPr>
        <p:txBody>
          <a:bodyPr>
            <a:normAutofit/>
          </a:bodyPr>
          <a:lstStyle/>
          <a:p>
            <a:r>
              <a:rPr lang="en-US" altLang="ja-JP" sz="8000" dirty="0"/>
              <a:t>Q.</a:t>
            </a:r>
            <a:r>
              <a:rPr lang="ja-JP" altLang="en-US" sz="8000" dirty="0"/>
              <a:t>時給</a:t>
            </a:r>
            <a:r>
              <a:rPr lang="en-US" altLang="ja-JP" sz="8000" dirty="0"/>
              <a:t>1,150</a:t>
            </a:r>
            <a:r>
              <a:rPr lang="ja-JP" altLang="en-US" sz="8000" dirty="0"/>
              <a:t>円は</a:t>
            </a:r>
            <a:br>
              <a:rPr lang="en-US" altLang="ja-JP" sz="8000" dirty="0"/>
            </a:br>
            <a:r>
              <a:rPr lang="ja-JP" altLang="en-US" sz="8000" dirty="0"/>
              <a:t>　　高い？安い？</a:t>
            </a:r>
            <a:endParaRPr kumimoji="1" lang="ja-JP" altLang="en-US" sz="8000" dirty="0"/>
          </a:p>
        </p:txBody>
      </p:sp>
    </p:spTree>
    <p:extLst>
      <p:ext uri="{BB962C8B-B14F-4D97-AF65-F5344CB8AC3E}">
        <p14:creationId xmlns:p14="http://schemas.microsoft.com/office/powerpoint/2010/main" val="296476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8EC52618-8CF2-4E1F-B234-D8752BB94849}"/>
              </a:ext>
            </a:extLst>
          </p:cNvPr>
          <p:cNvSpPr txBox="1"/>
          <p:nvPr/>
        </p:nvSpPr>
        <p:spPr>
          <a:xfrm>
            <a:off x="1183408" y="1266825"/>
            <a:ext cx="3845792" cy="523220"/>
          </a:xfrm>
          <a:prstGeom prst="rect">
            <a:avLst/>
          </a:prstGeom>
          <a:noFill/>
        </p:spPr>
        <p:txBody>
          <a:bodyPr wrap="square" rtlCol="0">
            <a:spAutoFit/>
          </a:bodyPr>
          <a:lstStyle/>
          <a:p>
            <a:pPr algn="ctr"/>
            <a:r>
              <a:rPr kumimoji="1" lang="en-US" altLang="ja-JP" sz="2800" dirty="0">
                <a:solidFill>
                  <a:srgbClr val="50B4C8"/>
                </a:solidFill>
              </a:rPr>
              <a:t>1</a:t>
            </a:r>
            <a:r>
              <a:rPr kumimoji="1" lang="ja-JP" altLang="en-US" sz="2800" dirty="0">
                <a:solidFill>
                  <a:srgbClr val="50B4C8"/>
                </a:solidFill>
              </a:rPr>
              <a:t>時間の時間</a:t>
            </a:r>
          </a:p>
        </p:txBody>
      </p:sp>
      <p:cxnSp>
        <p:nvCxnSpPr>
          <p:cNvPr id="9" name="直線コネクタ 8">
            <a:extLst>
              <a:ext uri="{FF2B5EF4-FFF2-40B4-BE49-F238E27FC236}">
                <a16:creationId xmlns:a16="http://schemas.microsoft.com/office/drawing/2014/main" id="{5BC40445-49AF-4B32-A2A2-F5153974FDA5}"/>
              </a:ext>
            </a:extLst>
          </p:cNvPr>
          <p:cNvCxnSpPr>
            <a:cxnSpLocks/>
          </p:cNvCxnSpPr>
          <p:nvPr/>
        </p:nvCxnSpPr>
        <p:spPr>
          <a:xfrm>
            <a:off x="6102350" y="44450"/>
            <a:ext cx="0" cy="6813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4E4D549A-9B1D-4CFD-94A2-AF3D684231FF}"/>
              </a:ext>
            </a:extLst>
          </p:cNvPr>
          <p:cNvSpPr txBox="1"/>
          <p:nvPr/>
        </p:nvSpPr>
        <p:spPr>
          <a:xfrm>
            <a:off x="7162800" y="1266825"/>
            <a:ext cx="3845792" cy="523220"/>
          </a:xfrm>
          <a:prstGeom prst="rect">
            <a:avLst/>
          </a:prstGeom>
          <a:noFill/>
        </p:spPr>
        <p:txBody>
          <a:bodyPr wrap="square" rtlCol="0">
            <a:spAutoFit/>
          </a:bodyPr>
          <a:lstStyle/>
          <a:p>
            <a:pPr algn="ctr"/>
            <a:r>
              <a:rPr kumimoji="1" lang="en-US" altLang="ja-JP" sz="2800" dirty="0">
                <a:solidFill>
                  <a:srgbClr val="50B4C8"/>
                </a:solidFill>
              </a:rPr>
              <a:t>1,150</a:t>
            </a:r>
            <a:r>
              <a:rPr kumimoji="1" lang="ja-JP" altLang="en-US" sz="2800" dirty="0">
                <a:solidFill>
                  <a:srgbClr val="50B4C8"/>
                </a:solidFill>
              </a:rPr>
              <a:t>円</a:t>
            </a:r>
          </a:p>
        </p:txBody>
      </p:sp>
      <p:sp>
        <p:nvSpPr>
          <p:cNvPr id="12" name="テキスト ボックス 11">
            <a:extLst>
              <a:ext uri="{FF2B5EF4-FFF2-40B4-BE49-F238E27FC236}">
                <a16:creationId xmlns:a16="http://schemas.microsoft.com/office/drawing/2014/main" id="{AF30DFF6-643E-4C70-AD52-1934C3DD9DAF}"/>
              </a:ext>
            </a:extLst>
          </p:cNvPr>
          <p:cNvSpPr txBox="1"/>
          <p:nvPr/>
        </p:nvSpPr>
        <p:spPr>
          <a:xfrm>
            <a:off x="1183408" y="2945745"/>
            <a:ext cx="3845792" cy="523220"/>
          </a:xfrm>
          <a:prstGeom prst="rect">
            <a:avLst/>
          </a:prstGeom>
          <a:noFill/>
        </p:spPr>
        <p:txBody>
          <a:bodyPr wrap="square" rtlCol="0">
            <a:spAutoFit/>
          </a:bodyPr>
          <a:lstStyle/>
          <a:p>
            <a:pPr algn="ctr"/>
            <a:r>
              <a:rPr kumimoji="1" lang="ja-JP" altLang="en-US" sz="2800" dirty="0">
                <a:solidFill>
                  <a:srgbClr val="50B4C8"/>
                </a:solidFill>
              </a:rPr>
              <a:t>労力（体力）</a:t>
            </a:r>
          </a:p>
        </p:txBody>
      </p:sp>
      <p:sp>
        <p:nvSpPr>
          <p:cNvPr id="13" name="テキスト ボックス 12">
            <a:extLst>
              <a:ext uri="{FF2B5EF4-FFF2-40B4-BE49-F238E27FC236}">
                <a16:creationId xmlns:a16="http://schemas.microsoft.com/office/drawing/2014/main" id="{2CDAFA97-CAEC-49FF-8C62-0E9E31FB3E50}"/>
              </a:ext>
            </a:extLst>
          </p:cNvPr>
          <p:cNvSpPr txBox="1"/>
          <p:nvPr/>
        </p:nvSpPr>
        <p:spPr>
          <a:xfrm>
            <a:off x="7162800" y="2106285"/>
            <a:ext cx="3845792" cy="523220"/>
          </a:xfrm>
          <a:prstGeom prst="rect">
            <a:avLst/>
          </a:prstGeom>
          <a:noFill/>
        </p:spPr>
        <p:txBody>
          <a:bodyPr wrap="square" rtlCol="0">
            <a:spAutoFit/>
          </a:bodyPr>
          <a:lstStyle/>
          <a:p>
            <a:pPr algn="ctr"/>
            <a:r>
              <a:rPr kumimoji="1" lang="ja-JP" altLang="en-US" sz="2800" dirty="0">
                <a:solidFill>
                  <a:srgbClr val="50B4C8"/>
                </a:solidFill>
              </a:rPr>
              <a:t>仕事のスキル</a:t>
            </a:r>
          </a:p>
        </p:txBody>
      </p:sp>
      <p:sp>
        <p:nvSpPr>
          <p:cNvPr id="14" name="テキスト ボックス 13">
            <a:extLst>
              <a:ext uri="{FF2B5EF4-FFF2-40B4-BE49-F238E27FC236}">
                <a16:creationId xmlns:a16="http://schemas.microsoft.com/office/drawing/2014/main" id="{9EF8985C-47F3-45E0-9254-BC0D62B5CEA9}"/>
              </a:ext>
            </a:extLst>
          </p:cNvPr>
          <p:cNvSpPr txBox="1"/>
          <p:nvPr/>
        </p:nvSpPr>
        <p:spPr>
          <a:xfrm>
            <a:off x="7162800" y="2945745"/>
            <a:ext cx="3845792" cy="523220"/>
          </a:xfrm>
          <a:prstGeom prst="rect">
            <a:avLst/>
          </a:prstGeom>
          <a:noFill/>
        </p:spPr>
        <p:txBody>
          <a:bodyPr wrap="square" rtlCol="0">
            <a:spAutoFit/>
          </a:bodyPr>
          <a:lstStyle/>
          <a:p>
            <a:pPr algn="ctr"/>
            <a:r>
              <a:rPr kumimoji="1" lang="ja-JP" altLang="en-US" sz="2800" dirty="0">
                <a:solidFill>
                  <a:srgbClr val="50B4C8"/>
                </a:solidFill>
              </a:rPr>
              <a:t>人生経験</a:t>
            </a:r>
          </a:p>
        </p:txBody>
      </p:sp>
      <p:sp>
        <p:nvSpPr>
          <p:cNvPr id="15" name="テキスト ボックス 14">
            <a:extLst>
              <a:ext uri="{FF2B5EF4-FFF2-40B4-BE49-F238E27FC236}">
                <a16:creationId xmlns:a16="http://schemas.microsoft.com/office/drawing/2014/main" id="{425B466D-BA92-47CF-93D1-D7C33525CD72}"/>
              </a:ext>
            </a:extLst>
          </p:cNvPr>
          <p:cNvSpPr txBox="1"/>
          <p:nvPr/>
        </p:nvSpPr>
        <p:spPr>
          <a:xfrm>
            <a:off x="7162800" y="3785205"/>
            <a:ext cx="3845792" cy="523220"/>
          </a:xfrm>
          <a:prstGeom prst="rect">
            <a:avLst/>
          </a:prstGeom>
          <a:noFill/>
        </p:spPr>
        <p:txBody>
          <a:bodyPr wrap="square" rtlCol="0">
            <a:spAutoFit/>
          </a:bodyPr>
          <a:lstStyle/>
          <a:p>
            <a:pPr algn="ctr"/>
            <a:r>
              <a:rPr kumimoji="1" lang="ja-JP" altLang="en-US" sz="2800" dirty="0">
                <a:solidFill>
                  <a:srgbClr val="50B4C8"/>
                </a:solidFill>
              </a:rPr>
              <a:t>大切な人達との出会い</a:t>
            </a:r>
          </a:p>
        </p:txBody>
      </p:sp>
    </p:spTree>
    <p:extLst>
      <p:ext uri="{BB962C8B-B14F-4D97-AF65-F5344CB8AC3E}">
        <p14:creationId xmlns:p14="http://schemas.microsoft.com/office/powerpoint/2010/main" val="150811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p:txBody>
          <a:bodyPr>
            <a:normAutofit/>
          </a:bodyPr>
          <a:lstStyle/>
          <a:p>
            <a:r>
              <a:rPr lang="ja-JP" altLang="en-US" sz="4800" dirty="0"/>
              <a:t>～計算してみましょう～</a:t>
            </a:r>
            <a:endParaRPr kumimoji="1" lang="ja-JP" altLang="en-US" sz="4800" dirty="0"/>
          </a:p>
        </p:txBody>
      </p:sp>
      <p:sp>
        <p:nvSpPr>
          <p:cNvPr id="8" name="コンテンツ プレースホルダー 7">
            <a:extLst>
              <a:ext uri="{FF2B5EF4-FFF2-40B4-BE49-F238E27FC236}">
                <a16:creationId xmlns:a16="http://schemas.microsoft.com/office/drawing/2014/main" id="{4B833CC6-EB60-4A5B-8486-AFF210736157}"/>
              </a:ext>
            </a:extLst>
          </p:cNvPr>
          <p:cNvSpPr>
            <a:spLocks noGrp="1"/>
          </p:cNvSpPr>
          <p:nvPr>
            <p:ph idx="1"/>
          </p:nvPr>
        </p:nvSpPr>
        <p:spPr/>
        <p:txBody>
          <a:bodyPr/>
          <a:lstStyle/>
          <a:p>
            <a:r>
              <a:rPr lang="en-US" altLang="ja-JP" dirty="0"/>
              <a:t>1</a:t>
            </a:r>
            <a:r>
              <a:rPr lang="ja-JP" altLang="en-US" dirty="0"/>
              <a:t>年</a:t>
            </a:r>
            <a:r>
              <a:rPr lang="en-US" altLang="ja-JP" dirty="0"/>
              <a:t>365</a:t>
            </a:r>
            <a:r>
              <a:rPr lang="ja-JP" altLang="en-US" dirty="0"/>
              <a:t>日、</a:t>
            </a:r>
            <a:r>
              <a:rPr lang="en-US" altLang="ja-JP" dirty="0"/>
              <a:t>1</a:t>
            </a:r>
            <a:r>
              <a:rPr lang="ja-JP" altLang="en-US" dirty="0"/>
              <a:t>日</a:t>
            </a:r>
            <a:r>
              <a:rPr lang="en-US" altLang="ja-JP" dirty="0"/>
              <a:t>24</a:t>
            </a:r>
            <a:r>
              <a:rPr lang="ja-JP" altLang="en-US" dirty="0"/>
              <a:t>時間、</a:t>
            </a:r>
            <a:r>
              <a:rPr lang="en-US" altLang="ja-JP" dirty="0"/>
              <a:t>1</a:t>
            </a:r>
            <a:r>
              <a:rPr lang="ja-JP" altLang="en-US" dirty="0"/>
              <a:t>時間</a:t>
            </a:r>
            <a:r>
              <a:rPr lang="en-US" altLang="ja-JP" dirty="0"/>
              <a:t>1,150</a:t>
            </a:r>
            <a:r>
              <a:rPr lang="ja-JP" altLang="en-US" dirty="0"/>
              <a:t>円の時給として、</a:t>
            </a:r>
            <a:endParaRPr lang="en-US" altLang="ja-JP" dirty="0"/>
          </a:p>
          <a:p>
            <a:r>
              <a:rPr lang="en-US" altLang="ja-JP" sz="4000" dirty="0"/>
              <a:t>24×365×1,150</a:t>
            </a:r>
            <a:r>
              <a:rPr lang="ja-JP" altLang="en-US" sz="4000" dirty="0"/>
              <a:t>円＝</a:t>
            </a:r>
            <a:r>
              <a:rPr lang="en-US" altLang="ja-JP" sz="4000" dirty="0"/>
              <a:t> 10,074,000</a:t>
            </a:r>
          </a:p>
          <a:p>
            <a:pPr marL="0" indent="0">
              <a:buNone/>
            </a:pPr>
            <a:r>
              <a:rPr lang="ja-JP" altLang="en-US" sz="2800" dirty="0"/>
              <a:t>＊不眠不休の場合</a:t>
            </a:r>
            <a:endParaRPr lang="en-US" altLang="ja-JP" sz="2800" dirty="0"/>
          </a:p>
          <a:p>
            <a:pPr marL="0" indent="0">
              <a:buNone/>
            </a:pPr>
            <a:endParaRPr lang="en-US" altLang="ja-JP" sz="2800" dirty="0"/>
          </a:p>
          <a:p>
            <a:pPr marL="0" indent="0">
              <a:buNone/>
            </a:pPr>
            <a:r>
              <a:rPr lang="ja-JP" altLang="en-US" sz="3200" dirty="0">
                <a:solidFill>
                  <a:srgbClr val="FF0000"/>
                </a:solidFill>
              </a:rPr>
              <a:t>その分、あなたはしっかり時間を気にして生きていますか？？</a:t>
            </a:r>
          </a:p>
        </p:txBody>
      </p:sp>
    </p:spTree>
    <p:extLst>
      <p:ext uri="{BB962C8B-B14F-4D97-AF65-F5344CB8AC3E}">
        <p14:creationId xmlns:p14="http://schemas.microsoft.com/office/powerpoint/2010/main" val="316836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a:xfrm rot="20639728">
            <a:off x="1074861" y="2113718"/>
            <a:ext cx="10772775" cy="2630561"/>
          </a:xfrm>
        </p:spPr>
        <p:txBody>
          <a:bodyPr>
            <a:normAutofit/>
          </a:bodyPr>
          <a:lstStyle/>
          <a:p>
            <a:r>
              <a:rPr lang="en-US" altLang="ja-JP" sz="8000" dirty="0"/>
              <a:t>Q.</a:t>
            </a:r>
            <a:r>
              <a:rPr lang="ja-JP" altLang="en-US" sz="8000" dirty="0"/>
              <a:t>今日が人生最後の日</a:t>
            </a:r>
            <a:br>
              <a:rPr lang="en-US" altLang="ja-JP" sz="8000" dirty="0"/>
            </a:br>
            <a:r>
              <a:rPr lang="ja-JP" altLang="en-US" sz="8000" dirty="0"/>
              <a:t>　　だとしたら、何をする？</a:t>
            </a:r>
            <a:endParaRPr kumimoji="1" lang="ja-JP" altLang="en-US" sz="8000" dirty="0"/>
          </a:p>
        </p:txBody>
      </p:sp>
    </p:spTree>
    <p:extLst>
      <p:ext uri="{BB962C8B-B14F-4D97-AF65-F5344CB8AC3E}">
        <p14:creationId xmlns:p14="http://schemas.microsoft.com/office/powerpoint/2010/main" val="38012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8EC52618-8CF2-4E1F-B234-D8752BB94849}"/>
              </a:ext>
            </a:extLst>
          </p:cNvPr>
          <p:cNvSpPr txBox="1"/>
          <p:nvPr/>
        </p:nvSpPr>
        <p:spPr>
          <a:xfrm>
            <a:off x="4173104" y="721169"/>
            <a:ext cx="3845792" cy="646331"/>
          </a:xfrm>
          <a:prstGeom prst="rect">
            <a:avLst/>
          </a:prstGeom>
          <a:noFill/>
        </p:spPr>
        <p:txBody>
          <a:bodyPr wrap="square" rtlCol="0">
            <a:spAutoFit/>
          </a:bodyPr>
          <a:lstStyle/>
          <a:p>
            <a:pPr algn="ctr"/>
            <a:r>
              <a:rPr kumimoji="1" lang="ja-JP" altLang="en-US" sz="3600" dirty="0">
                <a:solidFill>
                  <a:srgbClr val="50B4C8"/>
                </a:solidFill>
              </a:rPr>
              <a:t>授業がつらい</a:t>
            </a:r>
          </a:p>
        </p:txBody>
      </p:sp>
      <p:sp>
        <p:nvSpPr>
          <p:cNvPr id="11" name="テキスト ボックス 10">
            <a:extLst>
              <a:ext uri="{FF2B5EF4-FFF2-40B4-BE49-F238E27FC236}">
                <a16:creationId xmlns:a16="http://schemas.microsoft.com/office/drawing/2014/main" id="{4E4D549A-9B1D-4CFD-94A2-AF3D684231FF}"/>
              </a:ext>
            </a:extLst>
          </p:cNvPr>
          <p:cNvSpPr txBox="1"/>
          <p:nvPr/>
        </p:nvSpPr>
        <p:spPr>
          <a:xfrm>
            <a:off x="4173104" y="2578389"/>
            <a:ext cx="3845792" cy="646331"/>
          </a:xfrm>
          <a:prstGeom prst="rect">
            <a:avLst/>
          </a:prstGeom>
          <a:noFill/>
        </p:spPr>
        <p:txBody>
          <a:bodyPr wrap="square" rtlCol="0">
            <a:spAutoFit/>
          </a:bodyPr>
          <a:lstStyle/>
          <a:p>
            <a:pPr algn="ctr"/>
            <a:r>
              <a:rPr kumimoji="1" lang="ja-JP" altLang="en-US" sz="3600" dirty="0">
                <a:solidFill>
                  <a:srgbClr val="50B4C8"/>
                </a:solidFill>
              </a:rPr>
              <a:t>話すことがきらい</a:t>
            </a:r>
          </a:p>
        </p:txBody>
      </p:sp>
      <p:sp>
        <p:nvSpPr>
          <p:cNvPr id="12" name="テキスト ボックス 11">
            <a:extLst>
              <a:ext uri="{FF2B5EF4-FFF2-40B4-BE49-F238E27FC236}">
                <a16:creationId xmlns:a16="http://schemas.microsoft.com/office/drawing/2014/main" id="{AF30DFF6-643E-4C70-AD52-1934C3DD9DAF}"/>
              </a:ext>
            </a:extLst>
          </p:cNvPr>
          <p:cNvSpPr txBox="1"/>
          <p:nvPr/>
        </p:nvSpPr>
        <p:spPr>
          <a:xfrm>
            <a:off x="2334202" y="1649779"/>
            <a:ext cx="7523596" cy="646331"/>
          </a:xfrm>
          <a:prstGeom prst="rect">
            <a:avLst/>
          </a:prstGeom>
          <a:noFill/>
        </p:spPr>
        <p:txBody>
          <a:bodyPr wrap="square" rtlCol="0">
            <a:spAutoFit/>
          </a:bodyPr>
          <a:lstStyle/>
          <a:p>
            <a:pPr algn="ctr"/>
            <a:r>
              <a:rPr kumimoji="1" lang="ja-JP" altLang="en-US" sz="3600" dirty="0">
                <a:solidFill>
                  <a:srgbClr val="50B4C8"/>
                </a:solidFill>
              </a:rPr>
              <a:t>コミュニケーションを取るのが苦手</a:t>
            </a:r>
          </a:p>
        </p:txBody>
      </p:sp>
      <p:sp>
        <p:nvSpPr>
          <p:cNvPr id="13" name="テキスト ボックス 12">
            <a:extLst>
              <a:ext uri="{FF2B5EF4-FFF2-40B4-BE49-F238E27FC236}">
                <a16:creationId xmlns:a16="http://schemas.microsoft.com/office/drawing/2014/main" id="{2CDAFA97-CAEC-49FF-8C62-0E9E31FB3E50}"/>
              </a:ext>
            </a:extLst>
          </p:cNvPr>
          <p:cNvSpPr txBox="1"/>
          <p:nvPr/>
        </p:nvSpPr>
        <p:spPr>
          <a:xfrm>
            <a:off x="4173104" y="4435609"/>
            <a:ext cx="3845792" cy="646331"/>
          </a:xfrm>
          <a:prstGeom prst="rect">
            <a:avLst/>
          </a:prstGeom>
          <a:noFill/>
        </p:spPr>
        <p:txBody>
          <a:bodyPr wrap="square" rtlCol="0">
            <a:spAutoFit/>
          </a:bodyPr>
          <a:lstStyle/>
          <a:p>
            <a:pPr algn="ctr"/>
            <a:r>
              <a:rPr kumimoji="1" lang="ja-JP" altLang="en-US" sz="3600" dirty="0">
                <a:solidFill>
                  <a:srgbClr val="50B4C8"/>
                </a:solidFill>
              </a:rPr>
              <a:t>仕事に興味がない</a:t>
            </a:r>
          </a:p>
        </p:txBody>
      </p:sp>
      <p:sp>
        <p:nvSpPr>
          <p:cNvPr id="14" name="テキスト ボックス 13">
            <a:extLst>
              <a:ext uri="{FF2B5EF4-FFF2-40B4-BE49-F238E27FC236}">
                <a16:creationId xmlns:a16="http://schemas.microsoft.com/office/drawing/2014/main" id="{9EF8985C-47F3-45E0-9254-BC0D62B5CEA9}"/>
              </a:ext>
            </a:extLst>
          </p:cNvPr>
          <p:cNvSpPr txBox="1"/>
          <p:nvPr/>
        </p:nvSpPr>
        <p:spPr>
          <a:xfrm>
            <a:off x="4173104" y="5364219"/>
            <a:ext cx="3845792" cy="646331"/>
          </a:xfrm>
          <a:prstGeom prst="rect">
            <a:avLst/>
          </a:prstGeom>
          <a:noFill/>
        </p:spPr>
        <p:txBody>
          <a:bodyPr wrap="square" rtlCol="0">
            <a:spAutoFit/>
          </a:bodyPr>
          <a:lstStyle/>
          <a:p>
            <a:pPr algn="ctr"/>
            <a:r>
              <a:rPr kumimoji="1" lang="ja-JP" altLang="en-US" sz="3600" dirty="0">
                <a:solidFill>
                  <a:srgbClr val="50B4C8"/>
                </a:solidFill>
              </a:rPr>
              <a:t>経験を増やしたい</a:t>
            </a:r>
          </a:p>
        </p:txBody>
      </p:sp>
      <p:sp>
        <p:nvSpPr>
          <p:cNvPr id="15" name="テキスト ボックス 14">
            <a:extLst>
              <a:ext uri="{FF2B5EF4-FFF2-40B4-BE49-F238E27FC236}">
                <a16:creationId xmlns:a16="http://schemas.microsoft.com/office/drawing/2014/main" id="{425B466D-BA92-47CF-93D1-D7C33525CD72}"/>
              </a:ext>
            </a:extLst>
          </p:cNvPr>
          <p:cNvSpPr txBox="1"/>
          <p:nvPr/>
        </p:nvSpPr>
        <p:spPr>
          <a:xfrm>
            <a:off x="3363479" y="3506999"/>
            <a:ext cx="5465042" cy="646331"/>
          </a:xfrm>
          <a:prstGeom prst="rect">
            <a:avLst/>
          </a:prstGeom>
          <a:noFill/>
        </p:spPr>
        <p:txBody>
          <a:bodyPr wrap="square" rtlCol="0">
            <a:spAutoFit/>
          </a:bodyPr>
          <a:lstStyle/>
          <a:p>
            <a:pPr algn="ctr"/>
            <a:r>
              <a:rPr kumimoji="1" lang="ja-JP" altLang="en-US" sz="3600" dirty="0">
                <a:solidFill>
                  <a:srgbClr val="50B4C8"/>
                </a:solidFill>
              </a:rPr>
              <a:t>まとめることができない</a:t>
            </a:r>
          </a:p>
        </p:txBody>
      </p:sp>
    </p:spTree>
    <p:extLst>
      <p:ext uri="{BB962C8B-B14F-4D97-AF65-F5344CB8AC3E}">
        <p14:creationId xmlns:p14="http://schemas.microsoft.com/office/powerpoint/2010/main" val="2543186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A61BC-7BD2-4C2D-83F8-578EFDB9CBC4}"/>
              </a:ext>
            </a:extLst>
          </p:cNvPr>
          <p:cNvSpPr>
            <a:spLocks noGrp="1"/>
          </p:cNvSpPr>
          <p:nvPr>
            <p:ph type="title"/>
          </p:nvPr>
        </p:nvSpPr>
        <p:spPr>
          <a:xfrm>
            <a:off x="1185958" y="2113719"/>
            <a:ext cx="9820084" cy="2630561"/>
          </a:xfrm>
        </p:spPr>
        <p:txBody>
          <a:bodyPr>
            <a:normAutofit/>
          </a:bodyPr>
          <a:lstStyle/>
          <a:p>
            <a:pPr algn="ctr"/>
            <a:r>
              <a:rPr kumimoji="1" lang="ja-JP" altLang="en-US" sz="9600" b="1" dirty="0">
                <a:solidFill>
                  <a:schemeClr val="tx1"/>
                </a:solidFill>
              </a:rPr>
              <a:t>自分らしく生きる</a:t>
            </a:r>
          </a:p>
        </p:txBody>
      </p:sp>
    </p:spTree>
    <p:extLst>
      <p:ext uri="{BB962C8B-B14F-4D97-AF65-F5344CB8AC3E}">
        <p14:creationId xmlns:p14="http://schemas.microsoft.com/office/powerpoint/2010/main" val="190538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69670" y="647192"/>
            <a:ext cx="9852660" cy="1233424"/>
          </a:xfrm>
        </p:spPr>
        <p:txBody>
          <a:bodyPr>
            <a:normAutofit/>
          </a:bodyPr>
          <a:lstStyle/>
          <a:p>
            <a:pPr rtl="0" eaLnBrk="1" latinLnBrk="0" hangingPunct="1"/>
            <a:r>
              <a:rPr lang="ja-JP" altLang="en-US" sz="4400" dirty="0">
                <a:effectLst/>
              </a:rPr>
              <a:t>自他紹介のグループワーク（アイスブレイク）</a:t>
            </a:r>
            <a:endParaRPr lang="ja-JP" altLang="ja-JP" sz="4400" dirty="0">
              <a:effectLst/>
            </a:endParaRPr>
          </a:p>
        </p:txBody>
      </p:sp>
      <p:sp>
        <p:nvSpPr>
          <p:cNvPr id="4" name="コンテンツ プレースホルダー 3">
            <a:extLst>
              <a:ext uri="{FF2B5EF4-FFF2-40B4-BE49-F238E27FC236}">
                <a16:creationId xmlns:a16="http://schemas.microsoft.com/office/drawing/2014/main" id="{1CFEF0C2-4EFA-1958-B7F9-06927E0B57F3}"/>
              </a:ext>
            </a:extLst>
          </p:cNvPr>
          <p:cNvSpPr>
            <a:spLocks noGrp="1"/>
          </p:cNvSpPr>
          <p:nvPr>
            <p:ph idx="1"/>
          </p:nvPr>
        </p:nvSpPr>
        <p:spPr>
          <a:xfrm>
            <a:off x="1169670" y="1943100"/>
            <a:ext cx="9852660" cy="3766185"/>
          </a:xfrm>
        </p:spPr>
        <p:txBody>
          <a:bodyPr/>
          <a:lstStyle/>
          <a:p>
            <a:r>
              <a:rPr lang="ja-JP" altLang="en-US" dirty="0"/>
              <a:t>相手の話を聞きましょう。聞いた内容をまとめ、人に話し（紹介し）ましょう。</a:t>
            </a:r>
            <a:endParaRPr lang="en-US" altLang="ja-JP" dirty="0"/>
          </a:p>
          <a:p>
            <a:endParaRPr lang="en-US" altLang="ja-JP" dirty="0"/>
          </a:p>
          <a:p>
            <a:pPr algn="l"/>
            <a:r>
              <a:rPr lang="ja-JP" altLang="en-US" b="1" i="0" dirty="0">
                <a:solidFill>
                  <a:srgbClr val="85868C"/>
                </a:solidFill>
                <a:effectLst/>
                <a:latin typeface="Poppins" panose="00000500000000000000" pitchFamily="2" charset="0"/>
              </a:rPr>
              <a:t>▼重要なこと▼</a:t>
            </a:r>
            <a:endParaRPr lang="ja-JP" altLang="en-US" b="0" i="0" dirty="0">
              <a:solidFill>
                <a:srgbClr val="85868C"/>
              </a:solidFill>
              <a:effectLst/>
              <a:latin typeface="Poppins" panose="00000500000000000000" pitchFamily="2" charset="0"/>
            </a:endParaRPr>
          </a:p>
          <a:p>
            <a:pPr algn="l">
              <a:buFont typeface="Arial" panose="020B0604020202020204" pitchFamily="34" charset="0"/>
              <a:buChar char="•"/>
            </a:pPr>
            <a:r>
              <a:rPr lang="ja-JP" altLang="en-US" b="0" i="0" dirty="0">
                <a:solidFill>
                  <a:srgbClr val="85868C"/>
                </a:solidFill>
                <a:effectLst/>
                <a:latin typeface="Poppins" panose="00000500000000000000" pitchFamily="2" charset="0"/>
              </a:rPr>
              <a:t>グループ内「心理的安全性」を高める。</a:t>
            </a:r>
            <a:r>
              <a:rPr lang="ja-JP" altLang="en-US" b="1" i="0" dirty="0">
                <a:solidFill>
                  <a:srgbClr val="FF0000"/>
                </a:solidFill>
                <a:effectLst/>
                <a:latin typeface="Poppins" panose="00000500000000000000" pitchFamily="2" charset="0"/>
              </a:rPr>
              <a:t>→ 今まで話したことない人と話すこと。</a:t>
            </a:r>
            <a:endParaRPr lang="ja-JP" altLang="en-US" b="0" i="0" dirty="0">
              <a:solidFill>
                <a:srgbClr val="85868C"/>
              </a:solidFill>
              <a:effectLst/>
              <a:latin typeface="Poppins" panose="00000500000000000000" pitchFamily="2" charset="0"/>
            </a:endParaRPr>
          </a:p>
          <a:p>
            <a:pPr algn="l">
              <a:buFont typeface="Arial" panose="020B0604020202020204" pitchFamily="34" charset="0"/>
              <a:buChar char="•"/>
            </a:pPr>
            <a:r>
              <a:rPr lang="ja-JP" altLang="en-US" b="0" i="0" dirty="0">
                <a:solidFill>
                  <a:srgbClr val="85868C"/>
                </a:solidFill>
                <a:effectLst/>
                <a:latin typeface="Poppins" panose="00000500000000000000" pitchFamily="2" charset="0"/>
              </a:rPr>
              <a:t>相手の話に興味を持ち、詳しく聞くこと。</a:t>
            </a:r>
          </a:p>
          <a:p>
            <a:pPr algn="l">
              <a:buFont typeface="Arial" panose="020B0604020202020204" pitchFamily="34" charset="0"/>
              <a:buChar char="•"/>
            </a:pPr>
            <a:r>
              <a:rPr lang="ja-JP" altLang="en-US" b="1" i="0" dirty="0">
                <a:solidFill>
                  <a:srgbClr val="FF0000"/>
                </a:solidFill>
                <a:effectLst/>
                <a:latin typeface="Poppins" panose="00000500000000000000" pitchFamily="2" charset="0"/>
              </a:rPr>
              <a:t>発表（</a:t>
            </a:r>
            <a:r>
              <a:rPr lang="en-US" altLang="ja-JP" b="1" i="0" dirty="0">
                <a:solidFill>
                  <a:srgbClr val="FF0000"/>
                </a:solidFill>
                <a:effectLst/>
                <a:latin typeface="Poppins" panose="00000500000000000000" pitchFamily="2" charset="0"/>
              </a:rPr>
              <a:t>1</a:t>
            </a:r>
            <a:r>
              <a:rPr lang="ja-JP" altLang="en-US" b="1" i="0" dirty="0">
                <a:solidFill>
                  <a:srgbClr val="FF0000"/>
                </a:solidFill>
                <a:effectLst/>
                <a:latin typeface="Poppins" panose="00000500000000000000" pitchFamily="2" charset="0"/>
              </a:rPr>
              <a:t>分間）の際、文章にまとめて話すこと（箇条書きで話さない）。</a:t>
            </a:r>
            <a:endParaRPr lang="ja-JP" altLang="en-US" b="0" i="0" dirty="0">
              <a:solidFill>
                <a:srgbClr val="85868C"/>
              </a:solidFill>
              <a:effectLst/>
              <a:latin typeface="Poppins" panose="00000500000000000000" pitchFamily="2" charset="0"/>
            </a:endParaRPr>
          </a:p>
          <a:p>
            <a:endParaRPr lang="ja-JP" altLang="en-US" dirty="0"/>
          </a:p>
        </p:txBody>
      </p:sp>
    </p:spTree>
    <p:extLst>
      <p:ext uri="{BB962C8B-B14F-4D97-AF65-F5344CB8AC3E}">
        <p14:creationId xmlns:p14="http://schemas.microsoft.com/office/powerpoint/2010/main" val="13902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1614877" y="1572698"/>
            <a:ext cx="4480560" cy="768096"/>
          </a:xfrm>
        </p:spPr>
        <p:txBody>
          <a:bodyPr>
            <a:normAutofit/>
          </a:bodyPr>
          <a:lstStyle/>
          <a:p>
            <a:pPr rtl="0" eaLnBrk="1" latinLnBrk="0" hangingPunct="1"/>
            <a:r>
              <a:rPr kumimoji="1" lang="ja-JP" altLang="ja-JP" sz="2800" b="1"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経歴</a:t>
            </a:r>
            <a:endParaRPr lang="ja-JP" altLang="ja-JP" sz="2800" dirty="0">
              <a:effectLst/>
            </a:endParaRPr>
          </a:p>
        </p:txBody>
      </p:sp>
      <p:sp>
        <p:nvSpPr>
          <p:cNvPr id="4" name="コンテンツ プレースホルダー 3"/>
          <p:cNvSpPr>
            <a:spLocks noGrp="1"/>
          </p:cNvSpPr>
          <p:nvPr>
            <p:ph sz="half" idx="2"/>
          </p:nvPr>
        </p:nvSpPr>
        <p:spPr>
          <a:xfrm>
            <a:off x="1533145" y="2471134"/>
            <a:ext cx="9129157" cy="2669579"/>
          </a:xfrm>
        </p:spPr>
        <p:txBody>
          <a:bodyPr>
            <a:noAutofit/>
          </a:bodyPr>
          <a:lstStyle/>
          <a:p>
            <a:pPr rtl="0" eaLnBrk="1" latinLnBrk="0" hangingPunct="1"/>
            <a:r>
              <a:rPr kumimoji="1" lang="ja-JP" altLang="ja-JP"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私は東京都江戸川区で育ちました。</a:t>
            </a:r>
            <a:endParaRPr lang="ja-JP" altLang="ja-JP" sz="3200" dirty="0">
              <a:effectLst/>
            </a:endParaRPr>
          </a:p>
          <a:p>
            <a:pPr rtl="0" eaLnBrk="1" latinLnBrk="0" hangingPunct="1"/>
            <a:r>
              <a:rPr kumimoji="1" lang="ja-JP" altLang="ja-JP"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江戸川区の小学校、中学を卒業し都立城東高校とい</a:t>
            </a:r>
            <a:endParaRPr kumimoji="1" lang="en-US" altLang="ja-JP"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rtl="0" eaLnBrk="1" latinLnBrk="0" hangingPunct="1"/>
            <a:r>
              <a:rPr kumimoji="1" lang="ja-JP" altLang="ja-JP"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う文武両道と言われている高校を卒業し、</a:t>
            </a:r>
            <a:endParaRPr kumimoji="1" lang="en-US" altLang="ja-JP"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rtl="0" eaLnBrk="1" latinLnBrk="0" hangingPunct="1"/>
            <a:r>
              <a:rPr kumimoji="1" lang="ja-JP" altLang="ja-JP"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青山学院大学に</a:t>
            </a:r>
            <a:r>
              <a:rPr kumimoji="1" lang="ja-JP" altLang="en-US"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入学／卒業しています</a:t>
            </a:r>
            <a:r>
              <a:rPr kumimoji="1" lang="ja-JP" altLang="ja-JP"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rtl="0" eaLnBrk="1" latinLnBrk="0" hangingPunct="1"/>
            <a:endParaRPr lang="en-US" altLang="ja-JP" sz="2000" dirty="0">
              <a:solidFill>
                <a:schemeClr val="tx1"/>
              </a:solidFill>
            </a:endParaRPr>
          </a:p>
          <a:p>
            <a:pPr rtl="0" eaLnBrk="1" latinLnBrk="0" hangingPunct="1"/>
            <a:endParaRPr lang="ja-JP" altLang="ja-JP" dirty="0">
              <a:effectLst/>
            </a:endParaRPr>
          </a:p>
        </p:txBody>
      </p:sp>
      <p:sp>
        <p:nvSpPr>
          <p:cNvPr id="2" name="タイトル 1"/>
          <p:cNvSpPr>
            <a:spLocks noGrp="1"/>
          </p:cNvSpPr>
          <p:nvPr>
            <p:ph type="title"/>
          </p:nvPr>
        </p:nvSpPr>
        <p:spPr>
          <a:xfrm>
            <a:off x="1528572" y="550673"/>
            <a:ext cx="9133730" cy="1233424"/>
          </a:xfrm>
        </p:spPr>
        <p:txBody>
          <a:bodyPr>
            <a:normAutofit/>
          </a:bodyPr>
          <a:lstStyle/>
          <a:p>
            <a:r>
              <a:rPr lang="ja-JP" altLang="en-US" sz="4400" dirty="0"/>
              <a:t>講師①</a:t>
            </a:r>
            <a:endParaRPr kumimoji="1" lang="ja-JP" sz="4400" dirty="0"/>
          </a:p>
        </p:txBody>
      </p:sp>
      <p:pic>
        <p:nvPicPr>
          <p:cNvPr id="6" name="図 5">
            <a:extLst>
              <a:ext uri="{FF2B5EF4-FFF2-40B4-BE49-F238E27FC236}">
                <a16:creationId xmlns:a16="http://schemas.microsoft.com/office/drawing/2014/main" id="{BE4DB118-01F8-7DA4-E2CD-E9CB8A92F37D}"/>
              </a:ext>
            </a:extLst>
          </p:cNvPr>
          <p:cNvPicPr>
            <a:picLocks noChangeAspect="1"/>
          </p:cNvPicPr>
          <p:nvPr/>
        </p:nvPicPr>
        <p:blipFill>
          <a:blip r:embed="rId2"/>
          <a:stretch>
            <a:fillRect/>
          </a:stretch>
        </p:blipFill>
        <p:spPr>
          <a:xfrm>
            <a:off x="8529114" y="4277595"/>
            <a:ext cx="2129741" cy="2129741"/>
          </a:xfrm>
          <a:prstGeom prst="rect">
            <a:avLst/>
          </a:prstGeom>
        </p:spPr>
      </p:pic>
    </p:spTree>
    <p:extLst>
      <p:ext uri="{BB962C8B-B14F-4D97-AF65-F5344CB8AC3E}">
        <p14:creationId xmlns:p14="http://schemas.microsoft.com/office/powerpoint/2010/main" val="104711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69670" y="647192"/>
            <a:ext cx="9852660" cy="1233424"/>
          </a:xfrm>
        </p:spPr>
        <p:txBody>
          <a:bodyPr>
            <a:normAutofit/>
          </a:bodyPr>
          <a:lstStyle/>
          <a:p>
            <a:pPr rtl="0" eaLnBrk="1" latinLnBrk="0" hangingPunct="1"/>
            <a:r>
              <a:rPr lang="ja-JP" altLang="en-US" sz="4400" dirty="0">
                <a:effectLst/>
              </a:rPr>
              <a:t>自他紹介のグループワーク（アイスブレイク）</a:t>
            </a:r>
            <a:endParaRPr lang="ja-JP" altLang="ja-JP" sz="4400" dirty="0">
              <a:effectLst/>
            </a:endParaRPr>
          </a:p>
        </p:txBody>
      </p:sp>
      <p:sp>
        <p:nvSpPr>
          <p:cNvPr id="4" name="コンテンツ プレースホルダー 3">
            <a:extLst>
              <a:ext uri="{FF2B5EF4-FFF2-40B4-BE49-F238E27FC236}">
                <a16:creationId xmlns:a16="http://schemas.microsoft.com/office/drawing/2014/main" id="{1CFEF0C2-4EFA-1958-B7F9-06927E0B57F3}"/>
              </a:ext>
            </a:extLst>
          </p:cNvPr>
          <p:cNvSpPr>
            <a:spLocks noGrp="1"/>
          </p:cNvSpPr>
          <p:nvPr>
            <p:ph idx="1"/>
          </p:nvPr>
        </p:nvSpPr>
        <p:spPr>
          <a:xfrm>
            <a:off x="1169670" y="1943100"/>
            <a:ext cx="9852660" cy="4914900"/>
          </a:xfrm>
        </p:spPr>
        <p:txBody>
          <a:bodyPr>
            <a:normAutofit fontScale="92500" lnSpcReduction="10000"/>
          </a:bodyPr>
          <a:lstStyle/>
          <a:p>
            <a:r>
              <a:rPr lang="ja-JP" altLang="en-US" dirty="0"/>
              <a:t>実践方法（</a:t>
            </a:r>
            <a:r>
              <a:rPr lang="en-US" altLang="ja-JP" dirty="0"/>
              <a:t>1</a:t>
            </a:r>
            <a:r>
              <a:rPr lang="ja-JP" altLang="en-US" dirty="0"/>
              <a:t>組／</a:t>
            </a:r>
            <a:r>
              <a:rPr lang="en-US" altLang="ja-JP" dirty="0"/>
              <a:t>3</a:t>
            </a:r>
            <a:r>
              <a:rPr lang="ja-JP" altLang="en-US" dirty="0"/>
              <a:t>～</a:t>
            </a:r>
            <a:r>
              <a:rPr lang="en-US" altLang="ja-JP" dirty="0"/>
              <a:t>4</a:t>
            </a:r>
            <a:r>
              <a:rPr lang="ja-JP" altLang="en-US" dirty="0"/>
              <a:t>人）</a:t>
            </a:r>
            <a:endParaRPr lang="en-US" altLang="ja-JP" dirty="0"/>
          </a:p>
          <a:p>
            <a:endParaRPr lang="en-US" altLang="ja-JP" dirty="0"/>
          </a:p>
          <a:p>
            <a:r>
              <a:rPr lang="en-US" altLang="ja-JP" dirty="0"/>
              <a:t>【</a:t>
            </a:r>
            <a:r>
              <a:rPr lang="ja-JP" altLang="en-US" dirty="0"/>
              <a:t>インプット</a:t>
            </a:r>
            <a:r>
              <a:rPr lang="en-US" altLang="ja-JP" dirty="0"/>
              <a:t>】</a:t>
            </a:r>
          </a:p>
          <a:p>
            <a:pPr marL="457200" indent="-457200">
              <a:buFont typeface="+mj-lt"/>
              <a:buAutoNum type="arabicPeriod"/>
            </a:pPr>
            <a:r>
              <a:rPr lang="ja-JP" altLang="en-US" dirty="0"/>
              <a:t>インタビュー項目を考える（約</a:t>
            </a:r>
            <a:r>
              <a:rPr lang="en-US" altLang="ja-JP" dirty="0"/>
              <a:t>2</a:t>
            </a:r>
            <a:r>
              <a:rPr lang="ja-JP" altLang="en-US" dirty="0"/>
              <a:t>分）</a:t>
            </a:r>
            <a:endParaRPr lang="en-US" altLang="ja-JP" dirty="0"/>
          </a:p>
          <a:p>
            <a:pPr marL="0" indent="0">
              <a:lnSpc>
                <a:spcPct val="120000"/>
              </a:lnSpc>
              <a:buNone/>
            </a:pPr>
            <a:r>
              <a:rPr lang="ja-JP" altLang="en-US" dirty="0"/>
              <a:t>　（名前／出身地／学生時代の部活／好きなこと／現在のバイト／</a:t>
            </a:r>
            <a:br>
              <a:rPr lang="en-US" altLang="ja-JP" dirty="0"/>
            </a:br>
            <a:r>
              <a:rPr lang="ja-JP" altLang="en-US" dirty="0"/>
              <a:t>　　将来なりたいこと／特技／ほか）　→相手を紹介するための情報収集。</a:t>
            </a:r>
          </a:p>
          <a:p>
            <a:r>
              <a:rPr lang="ja-JP" altLang="en-US" dirty="0"/>
              <a:t>　*注意* </a:t>
            </a:r>
            <a:endParaRPr lang="en-US" altLang="ja-JP" dirty="0"/>
          </a:p>
          <a:p>
            <a:r>
              <a:rPr lang="en-US" altLang="ja-JP" dirty="0"/>
              <a:t>    </a:t>
            </a:r>
            <a:r>
              <a:rPr lang="ja-JP" altLang="en-US" dirty="0"/>
              <a:t>ただし、プライバシーに配慮しながら質問すること。答えたくない時は答えなくて</a:t>
            </a:r>
            <a:r>
              <a:rPr lang="en-US" altLang="ja-JP" dirty="0"/>
              <a:t>OK</a:t>
            </a:r>
            <a:r>
              <a:rPr lang="ja-JP" altLang="en-US" dirty="0"/>
              <a:t>。</a:t>
            </a:r>
          </a:p>
          <a:p>
            <a:pPr marL="457200" indent="-457200">
              <a:buFont typeface="+mj-lt"/>
              <a:buAutoNum type="arabicPeriod" startAt="2"/>
            </a:pPr>
            <a:r>
              <a:rPr lang="ja-JP" altLang="en-US" dirty="0"/>
              <a:t>取材時間（約</a:t>
            </a:r>
            <a:r>
              <a:rPr lang="en-US" altLang="ja-JP" dirty="0"/>
              <a:t>8</a:t>
            </a:r>
            <a:r>
              <a:rPr lang="ja-JP" altLang="en-US" dirty="0"/>
              <a:t>分／</a:t>
            </a:r>
            <a:r>
              <a:rPr lang="en-US" altLang="ja-JP" dirty="0"/>
              <a:t>1</a:t>
            </a:r>
            <a:r>
              <a:rPr lang="ja-JP" altLang="en-US" dirty="0"/>
              <a:t>人あたり）</a:t>
            </a:r>
          </a:p>
          <a:p>
            <a:r>
              <a:rPr lang="en-US" altLang="ja-JP" dirty="0"/>
              <a:t>   2</a:t>
            </a:r>
            <a:r>
              <a:rPr lang="ja-JP" altLang="en-US" dirty="0"/>
              <a:t>人</a:t>
            </a:r>
            <a:r>
              <a:rPr lang="en-US" altLang="ja-JP" dirty="0"/>
              <a:t>1</a:t>
            </a:r>
            <a:r>
              <a:rPr lang="ja-JP" altLang="en-US" dirty="0"/>
              <a:t>組に分かれて、</a:t>
            </a:r>
            <a:r>
              <a:rPr lang="en-US" altLang="ja-JP" dirty="0"/>
              <a:t>1.</a:t>
            </a:r>
            <a:r>
              <a:rPr lang="ja-JP" altLang="en-US" dirty="0"/>
              <a:t>で考えたインタビュー項目を聞く。</a:t>
            </a:r>
            <a:endParaRPr lang="en-US" altLang="ja-JP" dirty="0"/>
          </a:p>
          <a:p>
            <a:r>
              <a:rPr lang="ja-JP" altLang="en-US" dirty="0"/>
              <a:t>　 相手の事をより深く知る。</a:t>
            </a:r>
          </a:p>
        </p:txBody>
      </p:sp>
      <p:cxnSp>
        <p:nvCxnSpPr>
          <p:cNvPr id="5" name="直線コネクタ 4">
            <a:extLst>
              <a:ext uri="{FF2B5EF4-FFF2-40B4-BE49-F238E27FC236}">
                <a16:creationId xmlns:a16="http://schemas.microsoft.com/office/drawing/2014/main" id="{EF6F0699-A9D7-E832-1943-93B073A7682C}"/>
              </a:ext>
            </a:extLst>
          </p:cNvPr>
          <p:cNvCxnSpPr/>
          <p:nvPr/>
        </p:nvCxnSpPr>
        <p:spPr>
          <a:xfrm>
            <a:off x="1169670" y="2369820"/>
            <a:ext cx="985266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15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69670" y="647192"/>
            <a:ext cx="9852660" cy="1233424"/>
          </a:xfrm>
        </p:spPr>
        <p:txBody>
          <a:bodyPr>
            <a:normAutofit/>
          </a:bodyPr>
          <a:lstStyle/>
          <a:p>
            <a:pPr rtl="0" eaLnBrk="1" latinLnBrk="0" hangingPunct="1"/>
            <a:r>
              <a:rPr lang="ja-JP" altLang="en-US" sz="4400" dirty="0">
                <a:effectLst/>
              </a:rPr>
              <a:t>自他紹介のグループワーク（アイスブレイク）</a:t>
            </a:r>
            <a:endParaRPr lang="ja-JP" altLang="ja-JP" sz="4400" dirty="0">
              <a:effectLst/>
            </a:endParaRPr>
          </a:p>
        </p:txBody>
      </p:sp>
      <p:sp>
        <p:nvSpPr>
          <p:cNvPr id="4" name="コンテンツ プレースホルダー 3">
            <a:extLst>
              <a:ext uri="{FF2B5EF4-FFF2-40B4-BE49-F238E27FC236}">
                <a16:creationId xmlns:a16="http://schemas.microsoft.com/office/drawing/2014/main" id="{1CFEF0C2-4EFA-1958-B7F9-06927E0B57F3}"/>
              </a:ext>
            </a:extLst>
          </p:cNvPr>
          <p:cNvSpPr>
            <a:spLocks noGrp="1"/>
          </p:cNvSpPr>
          <p:nvPr>
            <p:ph idx="1"/>
          </p:nvPr>
        </p:nvSpPr>
        <p:spPr>
          <a:xfrm>
            <a:off x="1169670" y="1943100"/>
            <a:ext cx="9852660" cy="4914900"/>
          </a:xfrm>
        </p:spPr>
        <p:txBody>
          <a:bodyPr>
            <a:normAutofit fontScale="85000" lnSpcReduction="20000"/>
          </a:bodyPr>
          <a:lstStyle/>
          <a:p>
            <a:r>
              <a:rPr lang="ja-JP" altLang="en-US" dirty="0"/>
              <a:t>実践方法（</a:t>
            </a:r>
            <a:r>
              <a:rPr lang="en-US" altLang="ja-JP" dirty="0"/>
              <a:t>1</a:t>
            </a:r>
            <a:r>
              <a:rPr lang="ja-JP" altLang="en-US" dirty="0"/>
              <a:t>組／</a:t>
            </a:r>
            <a:r>
              <a:rPr lang="en-US" altLang="ja-JP" dirty="0"/>
              <a:t>2</a:t>
            </a:r>
            <a:r>
              <a:rPr lang="ja-JP" altLang="en-US" dirty="0"/>
              <a:t>人）</a:t>
            </a:r>
            <a:endParaRPr lang="en-US" altLang="ja-JP" dirty="0"/>
          </a:p>
          <a:p>
            <a:endParaRPr lang="en-US" altLang="ja-JP" dirty="0"/>
          </a:p>
          <a:p>
            <a:pPr marL="457200" indent="-457200">
              <a:buFont typeface="+mj-lt"/>
              <a:buAutoNum type="arabicPeriod" startAt="3"/>
            </a:pPr>
            <a:r>
              <a:rPr lang="ja-JP" altLang="en-US" dirty="0"/>
              <a:t>編集時間（約</a:t>
            </a:r>
            <a:r>
              <a:rPr lang="en-US" altLang="ja-JP" dirty="0"/>
              <a:t>8</a:t>
            </a:r>
            <a:r>
              <a:rPr lang="ja-JP" altLang="en-US" dirty="0"/>
              <a:t>分／個人ワーク）</a:t>
            </a:r>
          </a:p>
          <a:p>
            <a:r>
              <a:rPr lang="ja-JP" altLang="en-US" dirty="0"/>
              <a:t>    話を組み立てる。</a:t>
            </a:r>
          </a:p>
          <a:p>
            <a:r>
              <a:rPr lang="ja-JP" altLang="en-US" dirty="0"/>
              <a:t>    取材した内容をまとめ、発表する順番を考える。ペルソナを作っても</a:t>
            </a:r>
            <a:r>
              <a:rPr lang="en-US" altLang="ja-JP" dirty="0"/>
              <a:t>OK</a:t>
            </a:r>
            <a:r>
              <a:rPr lang="ja-JP" altLang="en-US" dirty="0"/>
              <a:t>。</a:t>
            </a:r>
            <a:endParaRPr lang="en-US" altLang="ja-JP" dirty="0"/>
          </a:p>
          <a:p>
            <a:pPr marL="457200" indent="-457200">
              <a:buFont typeface="+mj-lt"/>
              <a:buAutoNum type="arabicPeriod" startAt="4"/>
            </a:pPr>
            <a:r>
              <a:rPr lang="ja-JP" altLang="en-US" dirty="0"/>
              <a:t>練習時間（約</a:t>
            </a:r>
            <a:r>
              <a:rPr lang="en-US" altLang="ja-JP" dirty="0"/>
              <a:t>3</a:t>
            </a:r>
            <a:r>
              <a:rPr lang="ja-JP" altLang="en-US" dirty="0"/>
              <a:t>分）</a:t>
            </a:r>
          </a:p>
          <a:p>
            <a:r>
              <a:rPr lang="ja-JP" altLang="en-US" dirty="0"/>
              <a:t>    暗記する。</a:t>
            </a:r>
            <a:endParaRPr lang="en-US" altLang="ja-JP" dirty="0"/>
          </a:p>
          <a:p>
            <a:endParaRPr lang="en-US" altLang="ja-JP" dirty="0"/>
          </a:p>
          <a:p>
            <a:r>
              <a:rPr lang="en-US" altLang="ja-JP" dirty="0"/>
              <a:t>【</a:t>
            </a:r>
            <a:r>
              <a:rPr lang="ja-JP" altLang="en-US" dirty="0"/>
              <a:t>アウトプット</a:t>
            </a:r>
            <a:r>
              <a:rPr lang="en-US" altLang="ja-JP" dirty="0"/>
              <a:t>】</a:t>
            </a:r>
          </a:p>
          <a:p>
            <a:pPr marL="457200" indent="-457200">
              <a:buFont typeface="+mj-lt"/>
              <a:buAutoNum type="arabicPeriod"/>
            </a:pPr>
            <a:r>
              <a:rPr lang="ja-JP" altLang="en-US" dirty="0"/>
              <a:t>他己紹介の発表（</a:t>
            </a:r>
            <a:r>
              <a:rPr lang="en-US" altLang="ja-JP" dirty="0"/>
              <a:t>1</a:t>
            </a:r>
            <a:r>
              <a:rPr lang="ja-JP" altLang="en-US" dirty="0"/>
              <a:t>分）</a:t>
            </a:r>
          </a:p>
          <a:p>
            <a:r>
              <a:rPr lang="ja-JP" altLang="en-US" dirty="0"/>
              <a:t>    グループ外に向けて発表する。</a:t>
            </a:r>
          </a:p>
          <a:p>
            <a:pPr marL="457200" indent="-457200">
              <a:buFont typeface="+mj-lt"/>
              <a:buAutoNum type="arabicPeriod" startAt="2"/>
            </a:pPr>
            <a:r>
              <a:rPr lang="ja-JP" altLang="en-US" dirty="0"/>
              <a:t>時間があれば</a:t>
            </a:r>
          </a:p>
          <a:p>
            <a:r>
              <a:rPr lang="ja-JP" altLang="en-US" dirty="0"/>
              <a:t>    他己紹介で見つけた共通点などについて話す。</a:t>
            </a:r>
          </a:p>
        </p:txBody>
      </p:sp>
      <p:cxnSp>
        <p:nvCxnSpPr>
          <p:cNvPr id="5" name="直線コネクタ 4">
            <a:extLst>
              <a:ext uri="{FF2B5EF4-FFF2-40B4-BE49-F238E27FC236}">
                <a16:creationId xmlns:a16="http://schemas.microsoft.com/office/drawing/2014/main" id="{EF6F0699-A9D7-E832-1943-93B073A7682C}"/>
              </a:ext>
            </a:extLst>
          </p:cNvPr>
          <p:cNvCxnSpPr/>
          <p:nvPr/>
        </p:nvCxnSpPr>
        <p:spPr>
          <a:xfrm>
            <a:off x="1169670" y="2369820"/>
            <a:ext cx="985266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69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3144" y="553686"/>
            <a:ext cx="9133730" cy="1233424"/>
          </a:xfrm>
        </p:spPr>
        <p:txBody>
          <a:bodyPr>
            <a:normAutofit/>
          </a:bodyPr>
          <a:lstStyle/>
          <a:p>
            <a:pPr rtl="0" eaLnBrk="1" latinLnBrk="0" hangingPunct="1"/>
            <a:r>
              <a:rPr lang="ja-JP" altLang="en-US" sz="4400" dirty="0"/>
              <a:t>ビジネスモデルとは？</a:t>
            </a:r>
            <a:endParaRPr lang="ja-JP" altLang="ja-JP" sz="4400" dirty="0">
              <a:effectLst/>
            </a:endParaRPr>
          </a:p>
        </p:txBody>
      </p:sp>
      <p:sp>
        <p:nvSpPr>
          <p:cNvPr id="3" name="コンテンツ プレースホルダー 2"/>
          <p:cNvSpPr>
            <a:spLocks noGrp="1"/>
          </p:cNvSpPr>
          <p:nvPr>
            <p:ph idx="1"/>
          </p:nvPr>
        </p:nvSpPr>
        <p:spPr>
          <a:xfrm>
            <a:off x="1524000" y="1624378"/>
            <a:ext cx="9134856" cy="4946904"/>
          </a:xfrm>
        </p:spPr>
        <p:txBody>
          <a:bodyPr>
            <a:noAutofit/>
          </a:bodyPr>
          <a:lstStyle/>
          <a:p>
            <a:pPr marL="0" indent="0">
              <a:buNone/>
            </a:pPr>
            <a:r>
              <a:rPr lang="ja-JP" altLang="en-US" sz="2800" dirty="0">
                <a:solidFill>
                  <a:schemeClr val="tx1"/>
                </a:solidFill>
                <a:latin typeface="Meiryo UI" panose="020B0604030504040204" pitchFamily="50" charset="-128"/>
                <a:ea typeface="Meiryo UI" panose="020B0604030504040204" pitchFamily="50" charset="-128"/>
              </a:rPr>
              <a:t>利益を生み出す「製品」や「サービス」に関する事業戦略と</a:t>
            </a:r>
            <a:endParaRPr lang="en-US" altLang="ja-JP" sz="2800" dirty="0">
              <a:solidFill>
                <a:schemeClr val="tx1"/>
              </a:solidFill>
              <a:latin typeface="Meiryo UI" panose="020B0604030504040204" pitchFamily="50" charset="-128"/>
              <a:ea typeface="Meiryo UI" panose="020B0604030504040204" pitchFamily="50" charset="-128"/>
            </a:endParaRPr>
          </a:p>
          <a:p>
            <a:pPr marL="0" indent="0">
              <a:buNone/>
            </a:pPr>
            <a:r>
              <a:rPr lang="ja-JP" altLang="en-US" sz="2800" dirty="0">
                <a:solidFill>
                  <a:schemeClr val="tx1"/>
                </a:solidFill>
                <a:latin typeface="Meiryo UI" panose="020B0604030504040204" pitchFamily="50" charset="-128"/>
                <a:ea typeface="Meiryo UI" panose="020B0604030504040204" pitchFamily="50" charset="-128"/>
              </a:rPr>
              <a:t>収益構造を示す用語である</a:t>
            </a: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a:t>
            </a:r>
            <a:endPar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endParaRPr lang="en-US" altLang="ja-JP" sz="2800" dirty="0">
              <a:solidFill>
                <a:schemeClr val="tx1"/>
              </a:solidFill>
              <a:cs typeface="+mn-cs"/>
            </a:endParaRPr>
          </a:p>
          <a:p>
            <a:pPr marL="0" indent="0">
              <a:buNone/>
            </a:pP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顧客は、企業から提供される製品やサービスと引き換えに代金を</a:t>
            </a:r>
            <a:endPar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支払い、企業は利潤を得るという一連の構造を指す。</a:t>
            </a:r>
            <a:endPar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endParaRPr lang="en-US" altLang="ja-JP" sz="2800" dirty="0">
              <a:solidFill>
                <a:schemeClr val="tx1"/>
              </a:solidFill>
              <a:cs typeface="+mn-cs"/>
            </a:endParaRPr>
          </a:p>
          <a:p>
            <a:pPr marL="0" indent="0">
              <a:buNone/>
            </a:pPr>
            <a:r>
              <a:rPr lang="ja-JP" altLang="en-US" sz="2800" b="0" i="0" u="none" strike="noStrike" dirty="0">
                <a:solidFill>
                  <a:srgbClr val="3366CC"/>
                </a:solidFill>
                <a:effectLst/>
                <a:highlight>
                  <a:srgbClr val="FFFFFF"/>
                </a:highlight>
                <a:latin typeface="Arial" panose="020B0604020202020204" pitchFamily="34" charset="0"/>
              </a:rPr>
              <a:t>フリーミアムや広告モデルに代表されるように、無償で製品やサー</a:t>
            </a:r>
            <a:endParaRPr lang="en-US" altLang="ja-JP" sz="2800" b="0" i="0" u="none" strike="noStrike" dirty="0">
              <a:solidFill>
                <a:srgbClr val="3366CC"/>
              </a:solidFill>
              <a:effectLst/>
              <a:highlight>
                <a:srgbClr val="FFFFFF"/>
              </a:highlight>
              <a:latin typeface="Arial" panose="020B0604020202020204" pitchFamily="34" charset="0"/>
            </a:endParaRPr>
          </a:p>
          <a:p>
            <a:pPr marL="0" indent="0">
              <a:buNone/>
            </a:pPr>
            <a:r>
              <a:rPr lang="ja-JP" altLang="en-US" sz="2800" b="0" i="0" u="none" strike="noStrike" dirty="0">
                <a:solidFill>
                  <a:srgbClr val="3366CC"/>
                </a:solidFill>
                <a:effectLst/>
                <a:highlight>
                  <a:srgbClr val="FFFFFF"/>
                </a:highlight>
                <a:latin typeface="Arial" panose="020B0604020202020204" pitchFamily="34" charset="0"/>
              </a:rPr>
              <a:t>ビスを提供し、違う経路から収益を得る仕組みなどで成功してい</a:t>
            </a:r>
            <a:endParaRPr lang="en-US" altLang="ja-JP" sz="2800" b="0" i="0" u="none" strike="noStrike" dirty="0">
              <a:solidFill>
                <a:srgbClr val="3366CC"/>
              </a:solidFill>
              <a:effectLst/>
              <a:highlight>
                <a:srgbClr val="FFFFFF"/>
              </a:highlight>
              <a:latin typeface="Arial" panose="020B0604020202020204" pitchFamily="34" charset="0"/>
            </a:endParaRPr>
          </a:p>
          <a:p>
            <a:pPr marL="0" indent="0">
              <a:buNone/>
            </a:pPr>
            <a:r>
              <a:rPr lang="ja-JP" altLang="en-US" sz="2800" b="0" i="0" u="none" strike="noStrike" dirty="0">
                <a:solidFill>
                  <a:srgbClr val="3366CC"/>
                </a:solidFill>
                <a:effectLst/>
                <a:highlight>
                  <a:srgbClr val="FFFFFF"/>
                </a:highlight>
                <a:latin typeface="Arial" panose="020B0604020202020204" pitchFamily="34" charset="0"/>
              </a:rPr>
              <a:t>る企業が増え、収益の仕組みだけを指してビジネスモデルと呼ぶ</a:t>
            </a:r>
            <a:endParaRPr lang="en-US" altLang="ja-JP" sz="2800" b="0" i="0" u="none" strike="noStrike" dirty="0">
              <a:solidFill>
                <a:srgbClr val="3366CC"/>
              </a:solidFill>
              <a:effectLst/>
              <a:highlight>
                <a:srgbClr val="FFFFFF"/>
              </a:highlight>
              <a:latin typeface="Arial" panose="020B0604020202020204" pitchFamily="34" charset="0"/>
            </a:endParaRPr>
          </a:p>
          <a:p>
            <a:pPr marL="0" indent="0">
              <a:buNone/>
            </a:pPr>
            <a:r>
              <a:rPr lang="ja-JP" altLang="en-US" sz="2800" b="0" i="0" u="none" strike="noStrike" dirty="0">
                <a:solidFill>
                  <a:srgbClr val="3366CC"/>
                </a:solidFill>
                <a:effectLst/>
                <a:highlight>
                  <a:srgbClr val="FFFFFF"/>
                </a:highlight>
                <a:latin typeface="Arial" panose="020B0604020202020204" pitchFamily="34" charset="0"/>
              </a:rPr>
              <a:t>ケースも増えている。</a:t>
            </a:r>
            <a:endParaRPr kumimoji="1" lang="ja-JP" altLang="en-US" sz="3600" b="0" i="0" kern="1200" dirty="0">
              <a:solidFill>
                <a:schemeClr val="tx1"/>
              </a:solidFill>
              <a:effectLst/>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22491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3144" y="553686"/>
            <a:ext cx="9133730" cy="1233424"/>
          </a:xfrm>
        </p:spPr>
        <p:txBody>
          <a:bodyPr>
            <a:normAutofit/>
          </a:bodyPr>
          <a:lstStyle/>
          <a:p>
            <a:pPr rtl="0" eaLnBrk="1" latinLnBrk="0" hangingPunct="1"/>
            <a:r>
              <a:rPr lang="ja-JP" altLang="en-US" sz="4400" dirty="0"/>
              <a:t>ビジネスモデルを構築する５つの要素</a:t>
            </a:r>
            <a:endParaRPr lang="ja-JP" altLang="ja-JP" sz="4400" dirty="0">
              <a:effectLst/>
            </a:endParaRPr>
          </a:p>
        </p:txBody>
      </p:sp>
      <p:sp>
        <p:nvSpPr>
          <p:cNvPr id="3" name="コンテンツ プレースホルダー 2"/>
          <p:cNvSpPr>
            <a:spLocks noGrp="1"/>
          </p:cNvSpPr>
          <p:nvPr>
            <p:ph idx="1"/>
          </p:nvPr>
        </p:nvSpPr>
        <p:spPr>
          <a:xfrm>
            <a:off x="1523999" y="1624378"/>
            <a:ext cx="9712271" cy="4946904"/>
          </a:xfrm>
        </p:spPr>
        <p:txBody>
          <a:bodyPr>
            <a:noAutofit/>
          </a:bodyPr>
          <a:lstStyle/>
          <a:p>
            <a:pPr marL="742950" indent="-742950">
              <a:buFont typeface="+mj-ea"/>
              <a:buAutoNum type="circleNumDbPlain"/>
            </a:pPr>
            <a:r>
              <a:rPr kumimoji="1" lang="en-US" altLang="ja-JP" sz="3600" b="0" i="0" kern="1200" dirty="0">
                <a:solidFill>
                  <a:schemeClr val="tx1"/>
                </a:solidFill>
                <a:effectLst/>
                <a:latin typeface="Meiryo UI" panose="020B0604030504040204" pitchFamily="50" charset="-128"/>
                <a:ea typeface="Meiryo UI" panose="020B0604030504040204" pitchFamily="50" charset="-128"/>
                <a:cs typeface="+mn-cs"/>
              </a:rPr>
              <a:t>WHO</a:t>
            </a:r>
            <a:r>
              <a:rPr kumimoji="1" lang="ja-JP" altLang="en-US" sz="3600" b="0" i="0" kern="1200" dirty="0">
                <a:solidFill>
                  <a:schemeClr val="tx1"/>
                </a:solidFill>
                <a:effectLst/>
                <a:latin typeface="Meiryo UI" panose="020B0604030504040204" pitchFamily="50" charset="-128"/>
                <a:ea typeface="Meiryo UI" panose="020B0604030504040204" pitchFamily="50" charset="-128"/>
                <a:cs typeface="+mn-cs"/>
              </a:rPr>
              <a:t>（顧客は誰か）</a:t>
            </a:r>
            <a:endParaRPr kumimoji="1" lang="en-US" altLang="ja-JP" sz="36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lang="ja-JP" altLang="en-US" sz="3600" dirty="0">
                <a:solidFill>
                  <a:schemeClr val="tx1"/>
                </a:solidFill>
                <a:cs typeface="+mn-cs"/>
              </a:rPr>
              <a:t>　　　自社が価値を提供したい相手は誰かを明確</a:t>
            </a:r>
            <a:endParaRPr lang="en-US" altLang="ja-JP" sz="3600" dirty="0">
              <a:solidFill>
                <a:schemeClr val="tx1"/>
              </a:solidFill>
              <a:cs typeface="+mn-cs"/>
            </a:endParaRPr>
          </a:p>
          <a:p>
            <a:pPr marL="0" indent="0">
              <a:buNone/>
            </a:pPr>
            <a:r>
              <a:rPr lang="ja-JP" altLang="en-US" sz="3600" dirty="0">
                <a:solidFill>
                  <a:schemeClr val="tx1"/>
                </a:solidFill>
                <a:cs typeface="+mn-cs"/>
              </a:rPr>
              <a:t>　　　に設定する。</a:t>
            </a:r>
            <a:endParaRPr lang="en-US" altLang="ja-JP" sz="3600" dirty="0">
              <a:solidFill>
                <a:schemeClr val="tx1"/>
              </a:solidFill>
              <a:cs typeface="+mn-cs"/>
            </a:endParaRPr>
          </a:p>
          <a:p>
            <a:pPr marL="742950" indent="-742950">
              <a:buFont typeface="+mj-ea"/>
              <a:buAutoNum type="circleNumDbPlain" startAt="2"/>
            </a:pPr>
            <a:r>
              <a:rPr kumimoji="1" lang="en-US" altLang="ja-JP" sz="3600" b="0" i="0" kern="1200" dirty="0">
                <a:solidFill>
                  <a:schemeClr val="tx1"/>
                </a:solidFill>
                <a:effectLst/>
                <a:latin typeface="Meiryo UI" panose="020B0604030504040204" pitchFamily="50" charset="-128"/>
                <a:ea typeface="Meiryo UI" panose="020B0604030504040204" pitchFamily="50" charset="-128"/>
                <a:cs typeface="+mn-cs"/>
              </a:rPr>
              <a:t>WHAT</a:t>
            </a:r>
            <a:r>
              <a:rPr kumimoji="1" lang="ja-JP" altLang="en-US" sz="3600" b="0" i="0" kern="1200" dirty="0">
                <a:solidFill>
                  <a:schemeClr val="tx1"/>
                </a:solidFill>
                <a:effectLst/>
                <a:latin typeface="Meiryo UI" panose="020B0604030504040204" pitchFamily="50" charset="-128"/>
                <a:ea typeface="Meiryo UI" panose="020B0604030504040204" pitchFamily="50" charset="-128"/>
                <a:cs typeface="+mn-cs"/>
              </a:rPr>
              <a:t>（顧客に何を提供するのか）</a:t>
            </a:r>
            <a:endParaRPr kumimoji="1" lang="en-US" altLang="ja-JP" sz="36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lang="ja-JP" altLang="en-US" sz="3600" dirty="0">
                <a:solidFill>
                  <a:schemeClr val="tx1"/>
                </a:solidFill>
                <a:cs typeface="+mn-cs"/>
              </a:rPr>
              <a:t>　　　顧客にどのような価値を提供するのかを考える。</a:t>
            </a:r>
            <a:endParaRPr lang="en-US" altLang="ja-JP" sz="3600" dirty="0">
              <a:solidFill>
                <a:schemeClr val="tx1"/>
              </a:solidFill>
              <a:cs typeface="+mn-cs"/>
            </a:endParaRPr>
          </a:p>
          <a:p>
            <a:pPr marL="742950" indent="-742950">
              <a:buFont typeface="+mj-ea"/>
              <a:buAutoNum type="circleNumDbPlain" startAt="3"/>
            </a:pPr>
            <a:r>
              <a:rPr lang="en-US" altLang="ja-JP" sz="3600" dirty="0">
                <a:solidFill>
                  <a:schemeClr val="tx1"/>
                </a:solidFill>
                <a:cs typeface="+mn-cs"/>
              </a:rPr>
              <a:t>HOW</a:t>
            </a:r>
            <a:r>
              <a:rPr lang="ja-JP" altLang="en-US" sz="3600" dirty="0">
                <a:solidFill>
                  <a:schemeClr val="tx1"/>
                </a:solidFill>
                <a:cs typeface="+mn-cs"/>
              </a:rPr>
              <a:t>（どのように価値を提供するのか）</a:t>
            </a:r>
            <a:endParaRPr lang="en-US" altLang="ja-JP" sz="3600" dirty="0">
              <a:solidFill>
                <a:schemeClr val="tx1"/>
              </a:solidFill>
              <a:cs typeface="+mn-cs"/>
            </a:endParaRPr>
          </a:p>
          <a:p>
            <a:pPr marL="0" indent="0">
              <a:buNone/>
            </a:pPr>
            <a:r>
              <a:rPr lang="ja-JP" altLang="en-US" sz="3600" dirty="0">
                <a:solidFill>
                  <a:schemeClr val="tx1"/>
                </a:solidFill>
                <a:cs typeface="+mn-cs"/>
              </a:rPr>
              <a:t>　　　商品やサービスの勝ちを提供する方法を検討。</a:t>
            </a:r>
            <a:endParaRPr lang="en-US" altLang="ja-JP" sz="3600" dirty="0">
              <a:solidFill>
                <a:schemeClr val="tx1"/>
              </a:solidFill>
              <a:cs typeface="+mn-cs"/>
            </a:endParaRPr>
          </a:p>
        </p:txBody>
      </p:sp>
    </p:spTree>
    <p:extLst>
      <p:ext uri="{BB962C8B-B14F-4D97-AF65-F5344CB8AC3E}">
        <p14:creationId xmlns:p14="http://schemas.microsoft.com/office/powerpoint/2010/main" val="335491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3144" y="553686"/>
            <a:ext cx="9133730" cy="1233424"/>
          </a:xfrm>
        </p:spPr>
        <p:txBody>
          <a:bodyPr>
            <a:normAutofit/>
          </a:bodyPr>
          <a:lstStyle/>
          <a:p>
            <a:pPr rtl="0" eaLnBrk="1" latinLnBrk="0" hangingPunct="1"/>
            <a:r>
              <a:rPr lang="ja-JP" altLang="en-US" sz="4400" dirty="0"/>
              <a:t>ビジネスモデルを構築する５つの要素</a:t>
            </a:r>
            <a:endParaRPr lang="ja-JP" altLang="ja-JP" sz="4400" dirty="0">
              <a:effectLst/>
            </a:endParaRPr>
          </a:p>
        </p:txBody>
      </p:sp>
      <p:sp>
        <p:nvSpPr>
          <p:cNvPr id="3" name="コンテンツ プレースホルダー 2"/>
          <p:cNvSpPr>
            <a:spLocks noGrp="1"/>
          </p:cNvSpPr>
          <p:nvPr>
            <p:ph idx="1"/>
          </p:nvPr>
        </p:nvSpPr>
        <p:spPr>
          <a:xfrm>
            <a:off x="1523999" y="1624378"/>
            <a:ext cx="9712271" cy="4946904"/>
          </a:xfrm>
        </p:spPr>
        <p:txBody>
          <a:bodyPr>
            <a:noAutofit/>
          </a:bodyPr>
          <a:lstStyle/>
          <a:p>
            <a:pPr marL="742950" indent="-742950">
              <a:buFont typeface="+mj-ea"/>
              <a:buAutoNum type="circleNumDbPlain" startAt="4"/>
            </a:pPr>
            <a:r>
              <a:rPr lang="en-US" altLang="ja-JP" sz="3600" dirty="0">
                <a:solidFill>
                  <a:schemeClr val="tx1"/>
                </a:solidFill>
                <a:cs typeface="+mn-cs"/>
              </a:rPr>
              <a:t>WHY</a:t>
            </a:r>
            <a:r>
              <a:rPr lang="ja-JP" altLang="en-US" sz="3600" dirty="0">
                <a:solidFill>
                  <a:schemeClr val="tx1"/>
                </a:solidFill>
                <a:cs typeface="+mn-cs"/>
              </a:rPr>
              <a:t>（なぜ利益が生まれるのか）</a:t>
            </a:r>
            <a:endParaRPr lang="en-US" altLang="ja-JP" sz="3600" dirty="0">
              <a:solidFill>
                <a:schemeClr val="tx1"/>
              </a:solidFill>
              <a:cs typeface="+mn-cs"/>
            </a:endParaRPr>
          </a:p>
          <a:p>
            <a:pPr marL="0" indent="0">
              <a:buNone/>
            </a:pPr>
            <a:r>
              <a:rPr lang="ja-JP" altLang="en-US" sz="3600" dirty="0">
                <a:solidFill>
                  <a:schemeClr val="tx1"/>
                </a:solidFill>
                <a:cs typeface="+mn-cs"/>
              </a:rPr>
              <a:t>　　　顧客像や提供する価値、方法が明確になれば、</a:t>
            </a:r>
            <a:endParaRPr lang="en-US" altLang="ja-JP" sz="3600" dirty="0">
              <a:solidFill>
                <a:schemeClr val="tx1"/>
              </a:solidFill>
              <a:cs typeface="+mn-cs"/>
            </a:endParaRPr>
          </a:p>
          <a:p>
            <a:pPr marL="0" indent="0">
              <a:buNone/>
            </a:pPr>
            <a:r>
              <a:rPr lang="ja-JP" altLang="en-US" sz="3600" dirty="0">
                <a:solidFill>
                  <a:schemeClr val="tx1"/>
                </a:solidFill>
                <a:cs typeface="+mn-cs"/>
              </a:rPr>
              <a:t>　　　最終的になぜ利益が生まれるのかを考える。</a:t>
            </a:r>
            <a:endParaRPr lang="en-US" altLang="ja-JP" sz="3600" dirty="0">
              <a:solidFill>
                <a:schemeClr val="tx1"/>
              </a:solidFill>
              <a:cs typeface="+mn-cs"/>
            </a:endParaRPr>
          </a:p>
          <a:p>
            <a:pPr marL="742950" indent="-742950">
              <a:buFont typeface="+mj-ea"/>
              <a:buAutoNum type="circleNumDbPlain" startAt="5"/>
            </a:pPr>
            <a:r>
              <a:rPr lang="ja-JP" altLang="en-US" sz="3600" dirty="0">
                <a:solidFill>
                  <a:schemeClr val="tx1"/>
                </a:solidFill>
                <a:cs typeface="+mn-cs"/>
              </a:rPr>
              <a:t>ビジネスモデルの種類</a:t>
            </a:r>
            <a:endParaRPr lang="en-US" altLang="ja-JP" sz="3600" dirty="0">
              <a:solidFill>
                <a:schemeClr val="tx1"/>
              </a:solidFill>
              <a:cs typeface="+mn-cs"/>
            </a:endParaRPr>
          </a:p>
          <a:p>
            <a:pPr marL="0" indent="0">
              <a:buNone/>
            </a:pPr>
            <a:r>
              <a:rPr lang="ja-JP" altLang="en-US" sz="3600" dirty="0">
                <a:solidFill>
                  <a:schemeClr val="tx1"/>
                </a:solidFill>
                <a:cs typeface="+mn-cs"/>
              </a:rPr>
              <a:t>　　　業界や業種に応じてさまざまなビジネスモデルが</a:t>
            </a:r>
            <a:endParaRPr lang="en-US" altLang="ja-JP" sz="3600" dirty="0">
              <a:solidFill>
                <a:schemeClr val="tx1"/>
              </a:solidFill>
              <a:cs typeface="+mn-cs"/>
            </a:endParaRPr>
          </a:p>
          <a:p>
            <a:pPr marL="0" indent="0">
              <a:buNone/>
            </a:pPr>
            <a:r>
              <a:rPr lang="ja-JP" altLang="en-US" sz="3600" dirty="0">
                <a:solidFill>
                  <a:schemeClr val="tx1"/>
                </a:solidFill>
                <a:cs typeface="+mn-cs"/>
              </a:rPr>
              <a:t>　　　存在する。いろいろな事例を確認してみましょう。</a:t>
            </a:r>
            <a:endParaRPr lang="en-US" altLang="ja-JP" sz="3600" dirty="0">
              <a:solidFill>
                <a:schemeClr val="tx1"/>
              </a:solidFill>
              <a:cs typeface="+mn-cs"/>
            </a:endParaRPr>
          </a:p>
        </p:txBody>
      </p:sp>
    </p:spTree>
    <p:extLst>
      <p:ext uri="{BB962C8B-B14F-4D97-AF65-F5344CB8AC3E}">
        <p14:creationId xmlns:p14="http://schemas.microsoft.com/office/powerpoint/2010/main" val="12678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3144" y="553686"/>
            <a:ext cx="9133730" cy="1233424"/>
          </a:xfrm>
        </p:spPr>
        <p:txBody>
          <a:bodyPr>
            <a:normAutofit/>
          </a:bodyPr>
          <a:lstStyle/>
          <a:p>
            <a:pPr rtl="0" eaLnBrk="1" latinLnBrk="0" hangingPunct="1"/>
            <a:r>
              <a:rPr lang="ja-JP" altLang="en-US" sz="4400" dirty="0"/>
              <a:t>ビジネスモデルの考え方①</a:t>
            </a:r>
            <a:endParaRPr lang="ja-JP" altLang="ja-JP" sz="4400" dirty="0">
              <a:effectLst/>
            </a:endParaRPr>
          </a:p>
        </p:txBody>
      </p:sp>
      <p:sp>
        <p:nvSpPr>
          <p:cNvPr id="3" name="コンテンツ プレースホルダー 2"/>
          <p:cNvSpPr>
            <a:spLocks noGrp="1"/>
          </p:cNvSpPr>
          <p:nvPr>
            <p:ph idx="1"/>
          </p:nvPr>
        </p:nvSpPr>
        <p:spPr>
          <a:xfrm>
            <a:off x="1523999" y="1624378"/>
            <a:ext cx="9712271" cy="4946904"/>
          </a:xfrm>
        </p:spPr>
        <p:txBody>
          <a:bodyPr>
            <a:noAutofit/>
          </a:bodyPr>
          <a:lstStyle/>
          <a:p>
            <a:pPr marL="0" indent="0">
              <a:buNone/>
            </a:pPr>
            <a:r>
              <a:rPr lang="ja-JP" altLang="en-US" sz="2800" dirty="0">
                <a:solidFill>
                  <a:schemeClr val="tx1"/>
                </a:solidFill>
                <a:latin typeface="Meiryo UI" panose="020B0604030504040204" pitchFamily="50" charset="-128"/>
                <a:ea typeface="Meiryo UI" panose="020B0604030504040204" pitchFamily="50" charset="-128"/>
              </a:rPr>
              <a:t>・</a:t>
            </a: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どのような顧客がどのような価値に対して対価を支払ってくれるか</a:t>
            </a:r>
            <a:endPar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lang="ja-JP" altLang="en-US" sz="2800" dirty="0">
                <a:solidFill>
                  <a:schemeClr val="tx1"/>
                </a:solidFill>
                <a:cs typeface="+mn-cs"/>
              </a:rPr>
              <a:t>　</a:t>
            </a: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を分析し、ターゲットとする顧客を絞り込む。</a:t>
            </a:r>
            <a:br>
              <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rPr>
            </a:br>
            <a:endParaRPr lang="en-US" altLang="ja-JP" sz="2800" dirty="0">
              <a:solidFill>
                <a:schemeClr val="tx1"/>
              </a:solidFill>
              <a:latin typeface="Meiryo UI" panose="020B0604030504040204" pitchFamily="50" charset="-128"/>
              <a:ea typeface="Meiryo UI" panose="020B0604030504040204" pitchFamily="50" charset="-128"/>
            </a:endParaRPr>
          </a:p>
          <a:p>
            <a:pPr marL="0" indent="0">
              <a:buNone/>
            </a:pP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・ターゲット顧客にどのような商品やサービスをどのような方法で</a:t>
            </a:r>
            <a:endPar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提供することで、対価に見合う価値を提供していくかを具現化。　</a:t>
            </a:r>
            <a:endPar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lang="ja-JP" altLang="en-US" sz="2800" dirty="0">
                <a:solidFill>
                  <a:schemeClr val="tx1"/>
                </a:solidFill>
                <a:latin typeface="Meiryo UI" panose="020B0604030504040204" pitchFamily="50" charset="-128"/>
                <a:ea typeface="Meiryo UI" panose="020B0604030504040204" pitchFamily="50" charset="-128"/>
              </a:rPr>
              <a:t>　</a:t>
            </a: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その過程では、</a:t>
            </a:r>
            <a:r>
              <a:rPr lang="ja-JP" altLang="en-US" sz="2800" dirty="0">
                <a:solidFill>
                  <a:schemeClr val="tx1"/>
                </a:solidFill>
                <a:latin typeface="Meiryo UI" panose="020B0604030504040204" pitchFamily="50" charset="-128"/>
                <a:ea typeface="Meiryo UI" panose="020B0604030504040204" pitchFamily="50" charset="-128"/>
              </a:rPr>
              <a:t>企業</a:t>
            </a: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の経営資源を踏まえた実現可能性、競合</a:t>
            </a:r>
            <a:endPar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他社の動向を見据えた上での競争優位性、市場規模・成長性</a:t>
            </a:r>
            <a:endPar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予測に基づく収益構造を明確にしながら、ビジネスモデルを構築。</a:t>
            </a:r>
          </a:p>
        </p:txBody>
      </p:sp>
    </p:spTree>
    <p:extLst>
      <p:ext uri="{BB962C8B-B14F-4D97-AF65-F5344CB8AC3E}">
        <p14:creationId xmlns:p14="http://schemas.microsoft.com/office/powerpoint/2010/main" val="103663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3144" y="553686"/>
            <a:ext cx="9133730" cy="1233424"/>
          </a:xfrm>
        </p:spPr>
        <p:txBody>
          <a:bodyPr>
            <a:normAutofit/>
          </a:bodyPr>
          <a:lstStyle/>
          <a:p>
            <a:pPr rtl="0" eaLnBrk="1" latinLnBrk="0" hangingPunct="1"/>
            <a:r>
              <a:rPr lang="ja-JP" altLang="en-US" sz="4400" dirty="0"/>
              <a:t>ビジネスモデルの考え方②</a:t>
            </a:r>
            <a:endParaRPr lang="ja-JP" altLang="ja-JP" sz="4400" dirty="0">
              <a:effectLst/>
            </a:endParaRPr>
          </a:p>
        </p:txBody>
      </p:sp>
      <p:sp>
        <p:nvSpPr>
          <p:cNvPr id="3" name="コンテンツ プレースホルダー 2"/>
          <p:cNvSpPr>
            <a:spLocks noGrp="1"/>
          </p:cNvSpPr>
          <p:nvPr>
            <p:ph idx="1"/>
          </p:nvPr>
        </p:nvSpPr>
        <p:spPr>
          <a:xfrm>
            <a:off x="1523999" y="1624378"/>
            <a:ext cx="9712271" cy="4946904"/>
          </a:xfrm>
        </p:spPr>
        <p:txBody>
          <a:bodyPr>
            <a:noAutofit/>
          </a:bodyPr>
          <a:lstStyle/>
          <a:p>
            <a:pPr marL="0" indent="0">
              <a:buNone/>
            </a:pP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・グローバル時代を迎え、競争環境が激化する現在の市場環境</a:t>
            </a:r>
            <a:endPar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では、</a:t>
            </a:r>
            <a:r>
              <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rPr>
              <a:t>Who</a:t>
            </a: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a:t>
            </a:r>
            <a:r>
              <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rPr>
              <a:t>What</a:t>
            </a: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a:t>
            </a:r>
            <a:r>
              <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rPr>
              <a:t>How</a:t>
            </a: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について、企業特有の強み（コア・コ</a:t>
            </a:r>
            <a:endPar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kumimoji="1" lang="ja-JP" altLang="en-US" sz="2800" b="0" i="0" kern="1200" dirty="0">
                <a:solidFill>
                  <a:schemeClr val="tx1"/>
                </a:solidFill>
                <a:effectLst/>
                <a:latin typeface="Meiryo UI" panose="020B0604030504040204" pitchFamily="50" charset="-128"/>
                <a:ea typeface="Meiryo UI" panose="020B0604030504040204" pitchFamily="50" charset="-128"/>
                <a:cs typeface="+mn-cs"/>
              </a:rPr>
              <a:t>ンピタンス）を構築することが特に必要。</a:t>
            </a:r>
            <a:endParaRPr kumimoji="1" lang="en-US" altLang="ja-JP" sz="28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kumimoji="1" lang="ja-JP" altLang="en-US" b="0" i="0" kern="1200" dirty="0">
                <a:solidFill>
                  <a:schemeClr val="tx1"/>
                </a:solidFill>
                <a:effectLst/>
                <a:latin typeface="Meiryo UI" panose="020B0604030504040204" pitchFamily="50" charset="-128"/>
                <a:ea typeface="Meiryo UI" panose="020B0604030504040204" pitchFamily="50" charset="-128"/>
                <a:cs typeface="+mn-cs"/>
              </a:rPr>
              <a:t>例えば、</a:t>
            </a:r>
            <a:endParaRPr kumimoji="1" lang="en-US" altLang="ja-JP"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lang="ja-JP" altLang="en-US" dirty="0">
                <a:solidFill>
                  <a:schemeClr val="tx1"/>
                </a:solidFill>
                <a:latin typeface="Meiryo UI" panose="020B0604030504040204" pitchFamily="50" charset="-128"/>
                <a:ea typeface="Meiryo UI" panose="020B0604030504040204" pitchFamily="50" charset="-128"/>
              </a:rPr>
              <a:t>　</a:t>
            </a:r>
            <a:r>
              <a:rPr kumimoji="1" lang="en-US" altLang="ja-JP" b="0" i="0" kern="1200" dirty="0">
                <a:solidFill>
                  <a:schemeClr val="tx1"/>
                </a:solidFill>
                <a:effectLst/>
                <a:latin typeface="Meiryo UI" panose="020B0604030504040204" pitchFamily="50" charset="-128"/>
                <a:ea typeface="Meiryo UI" panose="020B0604030504040204" pitchFamily="50" charset="-128"/>
                <a:cs typeface="+mn-cs"/>
              </a:rPr>
              <a:t>Who</a:t>
            </a:r>
            <a:r>
              <a:rPr kumimoji="1" lang="ja-JP" altLang="en-US" b="0" i="0" kern="1200" dirty="0">
                <a:solidFill>
                  <a:schemeClr val="tx1"/>
                </a:solidFill>
                <a:effectLst/>
                <a:latin typeface="Meiryo UI" panose="020B0604030504040204" pitchFamily="50" charset="-128"/>
                <a:ea typeface="Meiryo UI" panose="020B0604030504040204" pitchFamily="50" charset="-128"/>
                <a:cs typeface="+mn-cs"/>
              </a:rPr>
              <a:t>については「コンタクトが密な関係にある既存顧客」</a:t>
            </a:r>
            <a:endParaRPr kumimoji="1" lang="en-US" altLang="ja-JP"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lang="ja-JP" altLang="en-US" dirty="0">
                <a:solidFill>
                  <a:schemeClr val="tx1"/>
                </a:solidFill>
                <a:latin typeface="Meiryo UI" panose="020B0604030504040204" pitchFamily="50" charset="-128"/>
                <a:ea typeface="Meiryo UI" panose="020B0604030504040204" pitchFamily="50" charset="-128"/>
              </a:rPr>
              <a:t>　</a:t>
            </a:r>
            <a:r>
              <a:rPr kumimoji="1" lang="en-US" altLang="ja-JP" b="0" i="0" kern="1200" dirty="0">
                <a:solidFill>
                  <a:schemeClr val="tx1"/>
                </a:solidFill>
                <a:effectLst/>
                <a:latin typeface="Meiryo UI" panose="020B0604030504040204" pitchFamily="50" charset="-128"/>
                <a:ea typeface="Meiryo UI" panose="020B0604030504040204" pitchFamily="50" charset="-128"/>
                <a:cs typeface="+mn-cs"/>
              </a:rPr>
              <a:t>What</a:t>
            </a:r>
            <a:r>
              <a:rPr kumimoji="1" lang="ja-JP" altLang="en-US" b="0" i="0" kern="1200" dirty="0">
                <a:solidFill>
                  <a:schemeClr val="tx1"/>
                </a:solidFill>
                <a:effectLst/>
                <a:latin typeface="Meiryo UI" panose="020B0604030504040204" pitchFamily="50" charset="-128"/>
                <a:ea typeface="Meiryo UI" panose="020B0604030504040204" pitchFamily="50" charset="-128"/>
                <a:cs typeface="+mn-cs"/>
              </a:rPr>
              <a:t>については「ナンバーワン／オンリーワン／世界初」など</a:t>
            </a:r>
            <a:endParaRPr kumimoji="1" lang="en-US" altLang="ja-JP"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lang="ja-JP" altLang="en-US" dirty="0">
                <a:solidFill>
                  <a:schemeClr val="tx1"/>
                </a:solidFill>
                <a:latin typeface="Meiryo UI" panose="020B0604030504040204" pitchFamily="50" charset="-128"/>
                <a:ea typeface="Meiryo UI" panose="020B0604030504040204" pitchFamily="50" charset="-128"/>
              </a:rPr>
              <a:t>　</a:t>
            </a:r>
            <a:r>
              <a:rPr kumimoji="1" lang="ja-JP" altLang="en-US" b="0" i="0" kern="1200" dirty="0">
                <a:solidFill>
                  <a:schemeClr val="tx1"/>
                </a:solidFill>
                <a:effectLst/>
                <a:latin typeface="Meiryo UI" panose="020B0604030504040204" pitchFamily="50" charset="-128"/>
                <a:ea typeface="Meiryo UI" panose="020B0604030504040204" pitchFamily="50" charset="-128"/>
                <a:cs typeface="+mn-cs"/>
              </a:rPr>
              <a:t>ビジネスモデルの競争優位性を明確に持つことが、</a:t>
            </a:r>
            <a:endParaRPr kumimoji="1" lang="en-US" altLang="ja-JP"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lang="ja-JP" altLang="en-US" dirty="0">
                <a:solidFill>
                  <a:schemeClr val="tx1"/>
                </a:solidFill>
                <a:latin typeface="Meiryo UI" panose="020B0604030504040204" pitchFamily="50" charset="-128"/>
                <a:ea typeface="Meiryo UI" panose="020B0604030504040204" pitchFamily="50" charset="-128"/>
              </a:rPr>
              <a:t>　</a:t>
            </a:r>
            <a:r>
              <a:rPr kumimoji="1" lang="ja-JP" altLang="en-US" b="0" i="0" kern="1200" dirty="0">
                <a:solidFill>
                  <a:schemeClr val="tx1"/>
                </a:solidFill>
                <a:effectLst/>
                <a:latin typeface="Meiryo UI" panose="020B0604030504040204" pitchFamily="50" charset="-128"/>
                <a:ea typeface="Meiryo UI" panose="020B0604030504040204" pitchFamily="50" charset="-128"/>
                <a:cs typeface="+mn-cs"/>
              </a:rPr>
              <a:t>勝ち残っていく要件になる。</a:t>
            </a:r>
          </a:p>
        </p:txBody>
      </p:sp>
    </p:spTree>
    <p:extLst>
      <p:ext uri="{BB962C8B-B14F-4D97-AF65-F5344CB8AC3E}">
        <p14:creationId xmlns:p14="http://schemas.microsoft.com/office/powerpoint/2010/main" val="364710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ja"/>
              <a:t>ビジネスモデル・キャンバス サンプル</a:t>
            </a:r>
            <a:endParaRPr/>
          </a:p>
        </p:txBody>
      </p:sp>
      <p:graphicFrame>
        <p:nvGraphicFramePr>
          <p:cNvPr id="55" name="Google Shape;55;p13"/>
          <p:cNvGraphicFramePr/>
          <p:nvPr/>
        </p:nvGraphicFramePr>
        <p:xfrm>
          <a:off x="964600" y="1375733"/>
          <a:ext cx="10166335" cy="4835199"/>
        </p:xfrm>
        <a:graphic>
          <a:graphicData uri="http://schemas.openxmlformats.org/drawingml/2006/table">
            <a:tbl>
              <a:tblPr>
                <a:noFill/>
              </a:tblPr>
              <a:tblGrid>
                <a:gridCol w="2033267">
                  <a:extLst>
                    <a:ext uri="{9D8B030D-6E8A-4147-A177-3AD203B41FA5}">
                      <a16:colId xmlns:a16="http://schemas.microsoft.com/office/drawing/2014/main" val="20000"/>
                    </a:ext>
                  </a:extLst>
                </a:gridCol>
                <a:gridCol w="2033267">
                  <a:extLst>
                    <a:ext uri="{9D8B030D-6E8A-4147-A177-3AD203B41FA5}">
                      <a16:colId xmlns:a16="http://schemas.microsoft.com/office/drawing/2014/main" val="20001"/>
                    </a:ext>
                  </a:extLst>
                </a:gridCol>
                <a:gridCol w="2033267">
                  <a:extLst>
                    <a:ext uri="{9D8B030D-6E8A-4147-A177-3AD203B41FA5}">
                      <a16:colId xmlns:a16="http://schemas.microsoft.com/office/drawing/2014/main" val="20002"/>
                    </a:ext>
                  </a:extLst>
                </a:gridCol>
                <a:gridCol w="2033267">
                  <a:extLst>
                    <a:ext uri="{9D8B030D-6E8A-4147-A177-3AD203B41FA5}">
                      <a16:colId xmlns:a16="http://schemas.microsoft.com/office/drawing/2014/main" val="20003"/>
                    </a:ext>
                  </a:extLst>
                </a:gridCol>
                <a:gridCol w="2033267">
                  <a:extLst>
                    <a:ext uri="{9D8B030D-6E8A-4147-A177-3AD203B41FA5}">
                      <a16:colId xmlns:a16="http://schemas.microsoft.com/office/drawing/2014/main" val="20004"/>
                    </a:ext>
                  </a:extLst>
                </a:gridCol>
              </a:tblGrid>
              <a:tr h="1611733">
                <a:tc rowSpan="2">
                  <a:txBody>
                    <a:bodyPr/>
                    <a:lstStyle/>
                    <a:p>
                      <a:pPr marL="0" lvl="0" indent="0" algn="l" rtl="0">
                        <a:spcBef>
                          <a:spcPts val="0"/>
                        </a:spcBef>
                        <a:spcAft>
                          <a:spcPts val="0"/>
                        </a:spcAft>
                        <a:buNone/>
                      </a:pPr>
                      <a:r>
                        <a:rPr lang="ja" sz="2400"/>
                        <a:t>KP</a:t>
                      </a:r>
                      <a:endParaRPr sz="2400"/>
                    </a:p>
                    <a:p>
                      <a:pPr marL="0" lvl="0" indent="0" algn="l" rtl="0">
                        <a:spcBef>
                          <a:spcPts val="0"/>
                        </a:spcBef>
                        <a:spcAft>
                          <a:spcPts val="0"/>
                        </a:spcAft>
                        <a:buNone/>
                      </a:pPr>
                      <a:r>
                        <a:rPr lang="ja" sz="2400"/>
                        <a:t>キーパートナー</a:t>
                      </a:r>
                      <a:endParaRPr sz="2400"/>
                    </a:p>
                  </a:txBody>
                  <a:tcPr marL="121900" marR="121900" marT="121900" marB="121900"/>
                </a:tc>
                <a:tc>
                  <a:txBody>
                    <a:bodyPr/>
                    <a:lstStyle/>
                    <a:p>
                      <a:pPr marL="0" lvl="0" indent="0" algn="l" rtl="0">
                        <a:spcBef>
                          <a:spcPts val="0"/>
                        </a:spcBef>
                        <a:spcAft>
                          <a:spcPts val="0"/>
                        </a:spcAft>
                        <a:buNone/>
                      </a:pPr>
                      <a:r>
                        <a:rPr lang="ja" sz="2400"/>
                        <a:t>KA</a:t>
                      </a:r>
                      <a:endParaRPr sz="2400"/>
                    </a:p>
                    <a:p>
                      <a:pPr marL="0" lvl="0" indent="0" algn="l" rtl="0">
                        <a:spcBef>
                          <a:spcPts val="0"/>
                        </a:spcBef>
                        <a:spcAft>
                          <a:spcPts val="0"/>
                        </a:spcAft>
                        <a:buNone/>
                      </a:pPr>
                      <a:r>
                        <a:rPr lang="ja" sz="2400"/>
                        <a:t>主要活動</a:t>
                      </a:r>
                      <a:endParaRPr sz="2400"/>
                    </a:p>
                  </a:txBody>
                  <a:tcPr marL="121900" marR="121900" marT="121900" marB="121900"/>
                </a:tc>
                <a:tc rowSpan="2">
                  <a:txBody>
                    <a:bodyPr/>
                    <a:lstStyle/>
                    <a:p>
                      <a:pPr marL="0" lvl="0" indent="0" algn="l" rtl="0">
                        <a:spcBef>
                          <a:spcPts val="0"/>
                        </a:spcBef>
                        <a:spcAft>
                          <a:spcPts val="0"/>
                        </a:spcAft>
                        <a:buNone/>
                      </a:pPr>
                      <a:r>
                        <a:rPr lang="ja" sz="2400"/>
                        <a:t>VP</a:t>
                      </a:r>
                      <a:endParaRPr sz="2400"/>
                    </a:p>
                    <a:p>
                      <a:pPr marL="0" lvl="0" indent="0" algn="l" rtl="0">
                        <a:spcBef>
                          <a:spcPts val="0"/>
                        </a:spcBef>
                        <a:spcAft>
                          <a:spcPts val="0"/>
                        </a:spcAft>
                        <a:buNone/>
                      </a:pPr>
                      <a:r>
                        <a:rPr lang="ja" sz="2400"/>
                        <a:t>価値提案</a:t>
                      </a:r>
                      <a:endParaRPr sz="2400"/>
                    </a:p>
                  </a:txBody>
                  <a:tcPr marL="121900" marR="121900" marT="121900" marB="121900"/>
                </a:tc>
                <a:tc>
                  <a:txBody>
                    <a:bodyPr/>
                    <a:lstStyle/>
                    <a:p>
                      <a:pPr marL="0" lvl="0" indent="0" algn="l" rtl="0">
                        <a:spcBef>
                          <a:spcPts val="0"/>
                        </a:spcBef>
                        <a:spcAft>
                          <a:spcPts val="0"/>
                        </a:spcAft>
                        <a:buNone/>
                      </a:pPr>
                      <a:r>
                        <a:rPr lang="ja" sz="2400"/>
                        <a:t>CR</a:t>
                      </a:r>
                      <a:endParaRPr sz="2400"/>
                    </a:p>
                    <a:p>
                      <a:pPr marL="0" lvl="0" indent="0" algn="l" rtl="0">
                        <a:spcBef>
                          <a:spcPts val="0"/>
                        </a:spcBef>
                        <a:spcAft>
                          <a:spcPts val="0"/>
                        </a:spcAft>
                        <a:buNone/>
                      </a:pPr>
                      <a:r>
                        <a:rPr lang="ja" sz="2400"/>
                        <a:t>顧客との関係</a:t>
                      </a:r>
                      <a:endParaRPr sz="2400"/>
                    </a:p>
                  </a:txBody>
                  <a:tcPr marL="121900" marR="121900" marT="121900" marB="121900"/>
                </a:tc>
                <a:tc rowSpan="2">
                  <a:txBody>
                    <a:bodyPr/>
                    <a:lstStyle/>
                    <a:p>
                      <a:pPr marL="0" lvl="0" indent="0" algn="l" rtl="0">
                        <a:spcBef>
                          <a:spcPts val="0"/>
                        </a:spcBef>
                        <a:spcAft>
                          <a:spcPts val="0"/>
                        </a:spcAft>
                        <a:buNone/>
                      </a:pPr>
                      <a:r>
                        <a:rPr lang="ja" sz="2400"/>
                        <a:t>CS</a:t>
                      </a:r>
                      <a:endParaRPr sz="2400"/>
                    </a:p>
                    <a:p>
                      <a:pPr marL="0" lvl="0" indent="0" algn="l" rtl="0">
                        <a:spcBef>
                          <a:spcPts val="0"/>
                        </a:spcBef>
                        <a:spcAft>
                          <a:spcPts val="0"/>
                        </a:spcAft>
                        <a:buNone/>
                      </a:pPr>
                      <a:r>
                        <a:rPr lang="ja" sz="2400"/>
                        <a:t>顧客セグメント</a:t>
                      </a:r>
                      <a:endParaRPr sz="2400"/>
                    </a:p>
                  </a:txBody>
                  <a:tcPr marL="121900" marR="121900" marT="121900" marB="121900"/>
                </a:tc>
                <a:extLst>
                  <a:ext uri="{0D108BD9-81ED-4DB2-BD59-A6C34878D82A}">
                    <a16:rowId xmlns:a16="http://schemas.microsoft.com/office/drawing/2014/main" val="10000"/>
                  </a:ext>
                </a:extLst>
              </a:tr>
              <a:tr h="1611733">
                <a:tc vMerge="1">
                  <a:txBody>
                    <a:bodyPr/>
                    <a:lstStyle/>
                    <a:p>
                      <a:endParaRPr lang="ja-JP"/>
                    </a:p>
                  </a:txBody>
                  <a:tcPr/>
                </a:tc>
                <a:tc>
                  <a:txBody>
                    <a:bodyPr/>
                    <a:lstStyle/>
                    <a:p>
                      <a:pPr marL="0" lvl="0" indent="0" algn="l" rtl="0">
                        <a:spcBef>
                          <a:spcPts val="0"/>
                        </a:spcBef>
                        <a:spcAft>
                          <a:spcPts val="0"/>
                        </a:spcAft>
                        <a:buNone/>
                      </a:pPr>
                      <a:r>
                        <a:rPr lang="ja" sz="2400"/>
                        <a:t>KR</a:t>
                      </a:r>
                      <a:endParaRPr sz="2400"/>
                    </a:p>
                    <a:p>
                      <a:pPr marL="0" lvl="0" indent="0" algn="l" rtl="0">
                        <a:spcBef>
                          <a:spcPts val="0"/>
                        </a:spcBef>
                        <a:spcAft>
                          <a:spcPts val="0"/>
                        </a:spcAft>
                        <a:buNone/>
                      </a:pPr>
                      <a:r>
                        <a:rPr lang="ja" sz="2400"/>
                        <a:t>主なリソース</a:t>
                      </a:r>
                      <a:endParaRPr sz="2400"/>
                    </a:p>
                  </a:txBody>
                  <a:tcPr marL="121900" marR="121900" marT="121900" marB="121900"/>
                </a:tc>
                <a:tc vMerge="1">
                  <a:txBody>
                    <a:bodyPr/>
                    <a:lstStyle/>
                    <a:p>
                      <a:endParaRPr lang="ja-JP"/>
                    </a:p>
                  </a:txBody>
                  <a:tcPr/>
                </a:tc>
                <a:tc>
                  <a:txBody>
                    <a:bodyPr/>
                    <a:lstStyle/>
                    <a:p>
                      <a:pPr marL="0" lvl="0" indent="0" algn="l" rtl="0">
                        <a:spcBef>
                          <a:spcPts val="0"/>
                        </a:spcBef>
                        <a:spcAft>
                          <a:spcPts val="0"/>
                        </a:spcAft>
                        <a:buNone/>
                      </a:pPr>
                      <a:r>
                        <a:rPr lang="ja" sz="2400"/>
                        <a:t>CH</a:t>
                      </a:r>
                      <a:endParaRPr sz="2400"/>
                    </a:p>
                    <a:p>
                      <a:pPr marL="0" lvl="0" indent="0" algn="l" rtl="0">
                        <a:spcBef>
                          <a:spcPts val="0"/>
                        </a:spcBef>
                        <a:spcAft>
                          <a:spcPts val="0"/>
                        </a:spcAft>
                        <a:buNone/>
                      </a:pPr>
                      <a:r>
                        <a:rPr lang="ja" sz="2400"/>
                        <a:t>チャネル</a:t>
                      </a:r>
                      <a:endParaRPr sz="2400"/>
                    </a:p>
                  </a:txBody>
                  <a:tcPr marL="121900" marR="121900" marT="121900" marB="121900"/>
                </a:tc>
                <a:tc vMerge="1">
                  <a:txBody>
                    <a:bodyPr/>
                    <a:lstStyle/>
                    <a:p>
                      <a:endParaRPr lang="ja-JP"/>
                    </a:p>
                  </a:txBody>
                  <a:tcPr/>
                </a:tc>
                <a:extLst>
                  <a:ext uri="{0D108BD9-81ED-4DB2-BD59-A6C34878D82A}">
                    <a16:rowId xmlns:a16="http://schemas.microsoft.com/office/drawing/2014/main" val="10001"/>
                  </a:ext>
                </a:extLst>
              </a:tr>
              <a:tr h="1611733">
                <a:tc gridSpan="2">
                  <a:txBody>
                    <a:bodyPr/>
                    <a:lstStyle/>
                    <a:p>
                      <a:pPr marL="0" lvl="0" indent="0" algn="l" rtl="0">
                        <a:spcBef>
                          <a:spcPts val="0"/>
                        </a:spcBef>
                        <a:spcAft>
                          <a:spcPts val="0"/>
                        </a:spcAft>
                        <a:buNone/>
                      </a:pPr>
                      <a:r>
                        <a:rPr lang="ja" sz="2400" dirty="0"/>
                        <a:t>CS</a:t>
                      </a:r>
                      <a:endParaRPr sz="2400" dirty="0"/>
                    </a:p>
                    <a:p>
                      <a:pPr marL="0" lvl="0" indent="0" algn="l" rtl="0">
                        <a:spcBef>
                          <a:spcPts val="0"/>
                        </a:spcBef>
                        <a:spcAft>
                          <a:spcPts val="0"/>
                        </a:spcAft>
                        <a:buNone/>
                      </a:pPr>
                      <a:r>
                        <a:rPr lang="ja" sz="2400" dirty="0"/>
                        <a:t>コスト構造</a:t>
                      </a:r>
                      <a:endParaRPr sz="2400" dirty="0"/>
                    </a:p>
                  </a:txBody>
                  <a:tcPr marL="121900" marR="121900" marT="121900" marB="121900"/>
                </a:tc>
                <a:tc hMerge="1">
                  <a:txBody>
                    <a:bodyPr/>
                    <a:lstStyle/>
                    <a:p>
                      <a:endParaRPr lang="ja-JP"/>
                    </a:p>
                  </a:txBody>
                  <a:tcPr/>
                </a:tc>
                <a:tc gridSpan="3">
                  <a:txBody>
                    <a:bodyPr/>
                    <a:lstStyle/>
                    <a:p>
                      <a:pPr marL="0" lvl="0" indent="0" algn="l" rtl="0">
                        <a:spcBef>
                          <a:spcPts val="0"/>
                        </a:spcBef>
                        <a:spcAft>
                          <a:spcPts val="0"/>
                        </a:spcAft>
                        <a:buNone/>
                      </a:pPr>
                      <a:r>
                        <a:rPr lang="ja" sz="2400" dirty="0"/>
                        <a:t>RS</a:t>
                      </a:r>
                      <a:endParaRPr sz="2400" dirty="0"/>
                    </a:p>
                    <a:p>
                      <a:pPr marL="0" lvl="0" indent="0" algn="l" rtl="0">
                        <a:spcBef>
                          <a:spcPts val="0"/>
                        </a:spcBef>
                        <a:spcAft>
                          <a:spcPts val="0"/>
                        </a:spcAft>
                        <a:buNone/>
                      </a:pPr>
                      <a:r>
                        <a:rPr lang="ja" sz="2400" dirty="0"/>
                        <a:t>収益の流れ</a:t>
                      </a:r>
                      <a:endParaRPr sz="2400" dirty="0"/>
                    </a:p>
                  </a:txBody>
                  <a:tcPr marL="121900" marR="121900" marT="121900" marB="121900"/>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ja"/>
              <a:t>ビジネスモデル・キャンバス サンプル</a:t>
            </a:r>
            <a:endParaRPr/>
          </a:p>
        </p:txBody>
      </p:sp>
      <p:graphicFrame>
        <p:nvGraphicFramePr>
          <p:cNvPr id="61" name="Google Shape;61;p14"/>
          <p:cNvGraphicFramePr/>
          <p:nvPr/>
        </p:nvGraphicFramePr>
        <p:xfrm>
          <a:off x="964600" y="1375733"/>
          <a:ext cx="10166335" cy="4835199"/>
        </p:xfrm>
        <a:graphic>
          <a:graphicData uri="http://schemas.openxmlformats.org/drawingml/2006/table">
            <a:tbl>
              <a:tblPr>
                <a:noFill/>
              </a:tblPr>
              <a:tblGrid>
                <a:gridCol w="2033267">
                  <a:extLst>
                    <a:ext uri="{9D8B030D-6E8A-4147-A177-3AD203B41FA5}">
                      <a16:colId xmlns:a16="http://schemas.microsoft.com/office/drawing/2014/main" val="20000"/>
                    </a:ext>
                  </a:extLst>
                </a:gridCol>
                <a:gridCol w="2033267">
                  <a:extLst>
                    <a:ext uri="{9D8B030D-6E8A-4147-A177-3AD203B41FA5}">
                      <a16:colId xmlns:a16="http://schemas.microsoft.com/office/drawing/2014/main" val="20001"/>
                    </a:ext>
                  </a:extLst>
                </a:gridCol>
                <a:gridCol w="2033267">
                  <a:extLst>
                    <a:ext uri="{9D8B030D-6E8A-4147-A177-3AD203B41FA5}">
                      <a16:colId xmlns:a16="http://schemas.microsoft.com/office/drawing/2014/main" val="20002"/>
                    </a:ext>
                  </a:extLst>
                </a:gridCol>
                <a:gridCol w="2033267">
                  <a:extLst>
                    <a:ext uri="{9D8B030D-6E8A-4147-A177-3AD203B41FA5}">
                      <a16:colId xmlns:a16="http://schemas.microsoft.com/office/drawing/2014/main" val="20003"/>
                    </a:ext>
                  </a:extLst>
                </a:gridCol>
                <a:gridCol w="2033267">
                  <a:extLst>
                    <a:ext uri="{9D8B030D-6E8A-4147-A177-3AD203B41FA5}">
                      <a16:colId xmlns:a16="http://schemas.microsoft.com/office/drawing/2014/main" val="20004"/>
                    </a:ext>
                  </a:extLst>
                </a:gridCol>
              </a:tblGrid>
              <a:tr h="1611733">
                <a:tc rowSpan="2">
                  <a:txBody>
                    <a:bodyPr/>
                    <a:lstStyle/>
                    <a:p>
                      <a:pPr marL="0" lvl="0" indent="0" algn="l" rtl="0">
                        <a:spcBef>
                          <a:spcPts val="0"/>
                        </a:spcBef>
                        <a:spcAft>
                          <a:spcPts val="0"/>
                        </a:spcAft>
                        <a:buNone/>
                      </a:pPr>
                      <a:r>
                        <a:rPr lang="ja" sz="2400"/>
                        <a:t>KP</a:t>
                      </a:r>
                      <a:endParaRPr sz="2400"/>
                    </a:p>
                    <a:p>
                      <a:pPr marL="0" lvl="0" indent="0" algn="l" rtl="0">
                        <a:spcBef>
                          <a:spcPts val="0"/>
                        </a:spcBef>
                        <a:spcAft>
                          <a:spcPts val="0"/>
                        </a:spcAft>
                        <a:buNone/>
                      </a:pPr>
                      <a:r>
                        <a:rPr lang="ja" sz="2400"/>
                        <a:t>キーパートナー</a:t>
                      </a:r>
                      <a:endParaRPr sz="2400"/>
                    </a:p>
                  </a:txBody>
                  <a:tcPr marL="121900" marR="121900" marT="121900" marB="121900"/>
                </a:tc>
                <a:tc>
                  <a:txBody>
                    <a:bodyPr/>
                    <a:lstStyle/>
                    <a:p>
                      <a:pPr marL="0" lvl="0" indent="0" algn="l" rtl="0">
                        <a:spcBef>
                          <a:spcPts val="0"/>
                        </a:spcBef>
                        <a:spcAft>
                          <a:spcPts val="0"/>
                        </a:spcAft>
                        <a:buNone/>
                      </a:pPr>
                      <a:r>
                        <a:rPr lang="ja" sz="2400"/>
                        <a:t>KA</a:t>
                      </a:r>
                      <a:endParaRPr sz="2400"/>
                    </a:p>
                    <a:p>
                      <a:pPr marL="0" lvl="0" indent="0" algn="l" rtl="0">
                        <a:spcBef>
                          <a:spcPts val="0"/>
                        </a:spcBef>
                        <a:spcAft>
                          <a:spcPts val="0"/>
                        </a:spcAft>
                        <a:buNone/>
                      </a:pPr>
                      <a:r>
                        <a:rPr lang="ja" sz="2400"/>
                        <a:t>主要活動</a:t>
                      </a:r>
                      <a:endParaRPr sz="2400"/>
                    </a:p>
                  </a:txBody>
                  <a:tcPr marL="121900" marR="121900" marT="121900" marB="121900"/>
                </a:tc>
                <a:tc rowSpan="2">
                  <a:txBody>
                    <a:bodyPr/>
                    <a:lstStyle/>
                    <a:p>
                      <a:pPr marL="0" lvl="0" indent="0" algn="l" rtl="0">
                        <a:spcBef>
                          <a:spcPts val="0"/>
                        </a:spcBef>
                        <a:spcAft>
                          <a:spcPts val="0"/>
                        </a:spcAft>
                        <a:buNone/>
                      </a:pPr>
                      <a:r>
                        <a:rPr lang="ja" sz="2400"/>
                        <a:t>VP</a:t>
                      </a:r>
                      <a:endParaRPr sz="2400"/>
                    </a:p>
                    <a:p>
                      <a:pPr marL="0" lvl="0" indent="0" algn="l" rtl="0">
                        <a:spcBef>
                          <a:spcPts val="0"/>
                        </a:spcBef>
                        <a:spcAft>
                          <a:spcPts val="0"/>
                        </a:spcAft>
                        <a:buNone/>
                      </a:pPr>
                      <a:r>
                        <a:rPr lang="ja" sz="2400"/>
                        <a:t>価値提案</a:t>
                      </a:r>
                      <a:endParaRPr sz="2400"/>
                    </a:p>
                  </a:txBody>
                  <a:tcPr marL="121900" marR="121900" marT="121900" marB="121900"/>
                </a:tc>
                <a:tc>
                  <a:txBody>
                    <a:bodyPr/>
                    <a:lstStyle/>
                    <a:p>
                      <a:pPr marL="0" lvl="0" indent="0" algn="l" rtl="0">
                        <a:spcBef>
                          <a:spcPts val="0"/>
                        </a:spcBef>
                        <a:spcAft>
                          <a:spcPts val="0"/>
                        </a:spcAft>
                        <a:buNone/>
                      </a:pPr>
                      <a:r>
                        <a:rPr lang="ja" sz="2400"/>
                        <a:t>CR</a:t>
                      </a:r>
                      <a:endParaRPr sz="2400"/>
                    </a:p>
                    <a:p>
                      <a:pPr marL="0" lvl="0" indent="0" algn="l" rtl="0">
                        <a:spcBef>
                          <a:spcPts val="0"/>
                        </a:spcBef>
                        <a:spcAft>
                          <a:spcPts val="0"/>
                        </a:spcAft>
                        <a:buNone/>
                      </a:pPr>
                      <a:r>
                        <a:rPr lang="ja" sz="2400"/>
                        <a:t>顧客との関係</a:t>
                      </a:r>
                      <a:endParaRPr sz="2400"/>
                    </a:p>
                  </a:txBody>
                  <a:tcPr marL="121900" marR="121900" marT="121900" marB="121900"/>
                </a:tc>
                <a:tc rowSpan="2">
                  <a:txBody>
                    <a:bodyPr/>
                    <a:lstStyle/>
                    <a:p>
                      <a:pPr marL="0" lvl="0" indent="0" algn="l" rtl="0">
                        <a:spcBef>
                          <a:spcPts val="0"/>
                        </a:spcBef>
                        <a:spcAft>
                          <a:spcPts val="0"/>
                        </a:spcAft>
                        <a:buNone/>
                      </a:pPr>
                      <a:r>
                        <a:rPr lang="ja" sz="2400"/>
                        <a:t>CS</a:t>
                      </a:r>
                      <a:endParaRPr sz="2400"/>
                    </a:p>
                    <a:p>
                      <a:pPr marL="0" lvl="0" indent="0" algn="l" rtl="0">
                        <a:spcBef>
                          <a:spcPts val="0"/>
                        </a:spcBef>
                        <a:spcAft>
                          <a:spcPts val="0"/>
                        </a:spcAft>
                        <a:buNone/>
                      </a:pPr>
                      <a:r>
                        <a:rPr lang="ja" sz="2400"/>
                        <a:t>顧客セグメント</a:t>
                      </a:r>
                      <a:endParaRPr sz="2400"/>
                    </a:p>
                  </a:txBody>
                  <a:tcPr marL="121900" marR="121900" marT="121900" marB="121900"/>
                </a:tc>
                <a:extLst>
                  <a:ext uri="{0D108BD9-81ED-4DB2-BD59-A6C34878D82A}">
                    <a16:rowId xmlns:a16="http://schemas.microsoft.com/office/drawing/2014/main" val="10000"/>
                  </a:ext>
                </a:extLst>
              </a:tr>
              <a:tr h="1611733">
                <a:tc vMerge="1">
                  <a:txBody>
                    <a:bodyPr/>
                    <a:lstStyle/>
                    <a:p>
                      <a:endParaRPr lang="ja-JP"/>
                    </a:p>
                  </a:txBody>
                  <a:tcPr/>
                </a:tc>
                <a:tc>
                  <a:txBody>
                    <a:bodyPr/>
                    <a:lstStyle/>
                    <a:p>
                      <a:pPr marL="0" lvl="0" indent="0" algn="l" rtl="0">
                        <a:spcBef>
                          <a:spcPts val="0"/>
                        </a:spcBef>
                        <a:spcAft>
                          <a:spcPts val="0"/>
                        </a:spcAft>
                        <a:buNone/>
                      </a:pPr>
                      <a:r>
                        <a:rPr lang="ja" sz="2400"/>
                        <a:t>KR</a:t>
                      </a:r>
                      <a:endParaRPr sz="2400"/>
                    </a:p>
                    <a:p>
                      <a:pPr marL="0" lvl="0" indent="0" algn="l" rtl="0">
                        <a:spcBef>
                          <a:spcPts val="0"/>
                        </a:spcBef>
                        <a:spcAft>
                          <a:spcPts val="0"/>
                        </a:spcAft>
                        <a:buNone/>
                      </a:pPr>
                      <a:r>
                        <a:rPr lang="ja" sz="2400"/>
                        <a:t>主なリソース</a:t>
                      </a:r>
                      <a:endParaRPr sz="2400"/>
                    </a:p>
                  </a:txBody>
                  <a:tcPr marL="121900" marR="121900" marT="121900" marB="121900"/>
                </a:tc>
                <a:tc vMerge="1">
                  <a:txBody>
                    <a:bodyPr/>
                    <a:lstStyle/>
                    <a:p>
                      <a:endParaRPr lang="ja-JP"/>
                    </a:p>
                  </a:txBody>
                  <a:tcPr/>
                </a:tc>
                <a:tc>
                  <a:txBody>
                    <a:bodyPr/>
                    <a:lstStyle/>
                    <a:p>
                      <a:pPr marL="0" lvl="0" indent="0" algn="l" rtl="0">
                        <a:spcBef>
                          <a:spcPts val="0"/>
                        </a:spcBef>
                        <a:spcAft>
                          <a:spcPts val="0"/>
                        </a:spcAft>
                        <a:buNone/>
                      </a:pPr>
                      <a:r>
                        <a:rPr lang="ja" sz="2400"/>
                        <a:t>CH</a:t>
                      </a:r>
                      <a:endParaRPr sz="2400"/>
                    </a:p>
                    <a:p>
                      <a:pPr marL="0" lvl="0" indent="0" algn="l" rtl="0">
                        <a:spcBef>
                          <a:spcPts val="0"/>
                        </a:spcBef>
                        <a:spcAft>
                          <a:spcPts val="0"/>
                        </a:spcAft>
                        <a:buNone/>
                      </a:pPr>
                      <a:r>
                        <a:rPr lang="ja" sz="2400"/>
                        <a:t>チャネル</a:t>
                      </a:r>
                      <a:endParaRPr sz="2400"/>
                    </a:p>
                  </a:txBody>
                  <a:tcPr marL="121900" marR="121900" marT="121900" marB="121900"/>
                </a:tc>
                <a:tc vMerge="1">
                  <a:txBody>
                    <a:bodyPr/>
                    <a:lstStyle/>
                    <a:p>
                      <a:endParaRPr lang="ja-JP"/>
                    </a:p>
                  </a:txBody>
                  <a:tcPr/>
                </a:tc>
                <a:extLst>
                  <a:ext uri="{0D108BD9-81ED-4DB2-BD59-A6C34878D82A}">
                    <a16:rowId xmlns:a16="http://schemas.microsoft.com/office/drawing/2014/main" val="10001"/>
                  </a:ext>
                </a:extLst>
              </a:tr>
              <a:tr h="1611733">
                <a:tc gridSpan="2">
                  <a:txBody>
                    <a:bodyPr/>
                    <a:lstStyle/>
                    <a:p>
                      <a:pPr marL="0" lvl="0" indent="0" algn="l" rtl="0">
                        <a:spcBef>
                          <a:spcPts val="0"/>
                        </a:spcBef>
                        <a:spcAft>
                          <a:spcPts val="0"/>
                        </a:spcAft>
                        <a:buNone/>
                      </a:pPr>
                      <a:r>
                        <a:rPr lang="ja" sz="2400"/>
                        <a:t>CS</a:t>
                      </a:r>
                      <a:endParaRPr sz="2400"/>
                    </a:p>
                    <a:p>
                      <a:pPr marL="0" lvl="0" indent="0" algn="l" rtl="0">
                        <a:spcBef>
                          <a:spcPts val="0"/>
                        </a:spcBef>
                        <a:spcAft>
                          <a:spcPts val="0"/>
                        </a:spcAft>
                        <a:buNone/>
                      </a:pPr>
                      <a:r>
                        <a:rPr lang="ja" sz="2400"/>
                        <a:t>コスト構造</a:t>
                      </a:r>
                      <a:endParaRPr sz="2400"/>
                    </a:p>
                  </a:txBody>
                  <a:tcPr marL="121900" marR="121900" marT="121900" marB="121900"/>
                </a:tc>
                <a:tc hMerge="1">
                  <a:txBody>
                    <a:bodyPr/>
                    <a:lstStyle/>
                    <a:p>
                      <a:endParaRPr lang="ja-JP"/>
                    </a:p>
                  </a:txBody>
                  <a:tcPr/>
                </a:tc>
                <a:tc gridSpan="3">
                  <a:txBody>
                    <a:bodyPr/>
                    <a:lstStyle/>
                    <a:p>
                      <a:pPr marL="0" lvl="0" indent="0" algn="l" rtl="0">
                        <a:spcBef>
                          <a:spcPts val="0"/>
                        </a:spcBef>
                        <a:spcAft>
                          <a:spcPts val="0"/>
                        </a:spcAft>
                        <a:buNone/>
                      </a:pPr>
                      <a:r>
                        <a:rPr lang="ja" sz="2400"/>
                        <a:t>RS</a:t>
                      </a:r>
                      <a:endParaRPr sz="2400"/>
                    </a:p>
                    <a:p>
                      <a:pPr marL="0" lvl="0" indent="0" algn="l" rtl="0">
                        <a:spcBef>
                          <a:spcPts val="0"/>
                        </a:spcBef>
                        <a:spcAft>
                          <a:spcPts val="0"/>
                        </a:spcAft>
                        <a:buNone/>
                      </a:pPr>
                      <a:r>
                        <a:rPr lang="ja" sz="2400"/>
                        <a:t>収益の流れ</a:t>
                      </a:r>
                      <a:endParaRPr sz="2400"/>
                    </a:p>
                  </a:txBody>
                  <a:tcPr marL="121900" marR="121900" marT="121900" marB="121900"/>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2"/>
                  </a:ext>
                </a:extLst>
              </a:tr>
            </a:tbl>
          </a:graphicData>
        </a:graphic>
      </p:graphicFrame>
      <p:sp>
        <p:nvSpPr>
          <p:cNvPr id="62" name="Google Shape;62;p14"/>
          <p:cNvSpPr/>
          <p:nvPr/>
        </p:nvSpPr>
        <p:spPr>
          <a:xfrm>
            <a:off x="1050133" y="1478767"/>
            <a:ext cx="3900400" cy="3032400"/>
          </a:xfrm>
          <a:prstGeom prst="rect">
            <a:avLst/>
          </a:prstGeom>
          <a:solidFill>
            <a:srgbClr val="FCE5CD">
              <a:alpha val="67490"/>
            </a:srgbClr>
          </a:solidFill>
          <a:ln>
            <a:noFill/>
          </a:ln>
        </p:spPr>
        <p:txBody>
          <a:bodyPr spcFirstLastPara="1" wrap="square" lIns="121900" tIns="121900" rIns="121900" bIns="121900" anchor="ctr" anchorCtr="0">
            <a:noAutofit/>
          </a:bodyPr>
          <a:lstStyle/>
          <a:p>
            <a:pPr algn="ctr"/>
            <a:r>
              <a:rPr lang="ja" altLang="en-US" sz="2800" b="1">
                <a:solidFill>
                  <a:srgbClr val="FF0000"/>
                </a:solidFill>
              </a:rPr>
              <a:t>組織の体制</a:t>
            </a:r>
            <a:endParaRPr sz="2800" b="1">
              <a:solidFill>
                <a:srgbClr val="FF0000"/>
              </a:solidFill>
            </a:endParaRPr>
          </a:p>
        </p:txBody>
      </p:sp>
      <p:sp>
        <p:nvSpPr>
          <p:cNvPr id="63" name="Google Shape;63;p14"/>
          <p:cNvSpPr/>
          <p:nvPr/>
        </p:nvSpPr>
        <p:spPr>
          <a:xfrm>
            <a:off x="5143100" y="1478767"/>
            <a:ext cx="5733200" cy="3032400"/>
          </a:xfrm>
          <a:prstGeom prst="rect">
            <a:avLst/>
          </a:prstGeom>
          <a:solidFill>
            <a:srgbClr val="FCE5CD">
              <a:alpha val="67490"/>
            </a:srgbClr>
          </a:solidFill>
          <a:ln>
            <a:noFill/>
          </a:ln>
        </p:spPr>
        <p:txBody>
          <a:bodyPr spcFirstLastPara="1" wrap="square" lIns="121900" tIns="121900" rIns="121900" bIns="121900" anchor="ctr" anchorCtr="0">
            <a:noAutofit/>
          </a:bodyPr>
          <a:lstStyle/>
          <a:p>
            <a:pPr algn="ctr"/>
            <a:r>
              <a:rPr lang="ja" altLang="en-US" sz="2800" b="1">
                <a:solidFill>
                  <a:srgbClr val="FF0000"/>
                </a:solidFill>
              </a:rPr>
              <a:t>誰に何をどうやって</a:t>
            </a:r>
            <a:endParaRPr sz="2800" b="1">
              <a:solidFill>
                <a:srgbClr val="FF0000"/>
              </a:solidFill>
            </a:endParaRPr>
          </a:p>
        </p:txBody>
      </p:sp>
      <p:sp>
        <p:nvSpPr>
          <p:cNvPr id="64" name="Google Shape;64;p14"/>
          <p:cNvSpPr/>
          <p:nvPr/>
        </p:nvSpPr>
        <p:spPr>
          <a:xfrm>
            <a:off x="1050133" y="4704167"/>
            <a:ext cx="9826000" cy="1371600"/>
          </a:xfrm>
          <a:prstGeom prst="rect">
            <a:avLst/>
          </a:prstGeom>
          <a:solidFill>
            <a:srgbClr val="FCE5CD">
              <a:alpha val="67490"/>
            </a:srgbClr>
          </a:solidFill>
          <a:ln>
            <a:noFill/>
          </a:ln>
        </p:spPr>
        <p:txBody>
          <a:bodyPr spcFirstLastPara="1" wrap="square" lIns="121900" tIns="121900" rIns="121900" bIns="121900" anchor="ctr" anchorCtr="0">
            <a:noAutofit/>
          </a:bodyPr>
          <a:lstStyle/>
          <a:p>
            <a:pPr algn="ctr"/>
            <a:r>
              <a:rPr lang="ja" altLang="en-US" sz="2800" b="1">
                <a:solidFill>
                  <a:srgbClr val="FF0000"/>
                </a:solidFill>
              </a:rPr>
              <a:t>収支</a:t>
            </a:r>
            <a:endParaRPr sz="2800" b="1">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ja" sz="4800" dirty="0"/>
              <a:t>ビジネスモデル・キャンバス </a:t>
            </a:r>
            <a:r>
              <a:rPr lang="ja-JP" altLang="en-US" sz="4800" dirty="0"/>
              <a:t>＜</a:t>
            </a:r>
            <a:r>
              <a:rPr lang="en-US" altLang="ja-JP" sz="4800" dirty="0"/>
              <a:t>Apple</a:t>
            </a:r>
            <a:r>
              <a:rPr lang="ja-JP" altLang="en-US" sz="4800" dirty="0"/>
              <a:t>＞</a:t>
            </a:r>
            <a:endParaRPr sz="4800" dirty="0"/>
          </a:p>
        </p:txBody>
      </p:sp>
      <p:graphicFrame>
        <p:nvGraphicFramePr>
          <p:cNvPr id="55" name="Google Shape;55;p13"/>
          <p:cNvGraphicFramePr/>
          <p:nvPr>
            <p:extLst>
              <p:ext uri="{D42A27DB-BD31-4B8C-83A1-F6EECF244321}">
                <p14:modId xmlns:p14="http://schemas.microsoft.com/office/powerpoint/2010/main" val="822479756"/>
              </p:ext>
            </p:extLst>
          </p:nvPr>
        </p:nvGraphicFramePr>
        <p:xfrm>
          <a:off x="1012832" y="1182005"/>
          <a:ext cx="10166335" cy="5536948"/>
        </p:xfrm>
        <a:graphic>
          <a:graphicData uri="http://schemas.openxmlformats.org/drawingml/2006/table">
            <a:tbl>
              <a:tblPr>
                <a:noFill/>
              </a:tblPr>
              <a:tblGrid>
                <a:gridCol w="2033267">
                  <a:extLst>
                    <a:ext uri="{9D8B030D-6E8A-4147-A177-3AD203B41FA5}">
                      <a16:colId xmlns:a16="http://schemas.microsoft.com/office/drawing/2014/main" val="20000"/>
                    </a:ext>
                  </a:extLst>
                </a:gridCol>
                <a:gridCol w="2033267">
                  <a:extLst>
                    <a:ext uri="{9D8B030D-6E8A-4147-A177-3AD203B41FA5}">
                      <a16:colId xmlns:a16="http://schemas.microsoft.com/office/drawing/2014/main" val="20001"/>
                    </a:ext>
                  </a:extLst>
                </a:gridCol>
                <a:gridCol w="2033267">
                  <a:extLst>
                    <a:ext uri="{9D8B030D-6E8A-4147-A177-3AD203B41FA5}">
                      <a16:colId xmlns:a16="http://schemas.microsoft.com/office/drawing/2014/main" val="20002"/>
                    </a:ext>
                  </a:extLst>
                </a:gridCol>
                <a:gridCol w="2033267">
                  <a:extLst>
                    <a:ext uri="{9D8B030D-6E8A-4147-A177-3AD203B41FA5}">
                      <a16:colId xmlns:a16="http://schemas.microsoft.com/office/drawing/2014/main" val="20003"/>
                    </a:ext>
                  </a:extLst>
                </a:gridCol>
                <a:gridCol w="2033267">
                  <a:extLst>
                    <a:ext uri="{9D8B030D-6E8A-4147-A177-3AD203B41FA5}">
                      <a16:colId xmlns:a16="http://schemas.microsoft.com/office/drawing/2014/main" val="20004"/>
                    </a:ext>
                  </a:extLst>
                </a:gridCol>
              </a:tblGrid>
              <a:tr h="1452708">
                <a:tc rowSpan="3">
                  <a:txBody>
                    <a:bodyPr/>
                    <a:lstStyle/>
                    <a:p>
                      <a:pPr marL="0" lvl="0" indent="0" algn="l" rtl="0">
                        <a:spcBef>
                          <a:spcPts val="0"/>
                        </a:spcBef>
                        <a:spcAft>
                          <a:spcPts val="0"/>
                        </a:spcAft>
                        <a:buNone/>
                      </a:pPr>
                      <a:r>
                        <a:rPr lang="ja" sz="2000" dirty="0"/>
                        <a:t>KP</a:t>
                      </a:r>
                      <a:endParaRPr sz="2000" dirty="0"/>
                    </a:p>
                    <a:p>
                      <a:pPr marL="0" lvl="0" indent="0" algn="l" rtl="0">
                        <a:spcBef>
                          <a:spcPts val="0"/>
                        </a:spcBef>
                        <a:spcAft>
                          <a:spcPts val="0"/>
                        </a:spcAft>
                        <a:buNone/>
                      </a:pPr>
                      <a:r>
                        <a:rPr lang="ja" sz="1600" dirty="0"/>
                        <a:t>キーパートナー</a:t>
                      </a:r>
                      <a:endParaRPr lang="en-US" altLang="ja" sz="1600" dirty="0"/>
                    </a:p>
                    <a:p>
                      <a:pPr marL="0" lvl="0" indent="0" algn="l" rtl="0">
                        <a:spcBef>
                          <a:spcPts val="0"/>
                        </a:spcBef>
                        <a:spcAft>
                          <a:spcPts val="0"/>
                        </a:spcAft>
                        <a:buNone/>
                      </a:pPr>
                      <a:endParaRPr lang="en-US" sz="1600" dirty="0"/>
                    </a:p>
                    <a:p>
                      <a:pPr marL="0" lvl="0" indent="0" algn="l" rtl="0">
                        <a:spcBef>
                          <a:spcPts val="0"/>
                        </a:spcBef>
                        <a:spcAft>
                          <a:spcPts val="0"/>
                        </a:spcAft>
                        <a:buNone/>
                      </a:pPr>
                      <a:r>
                        <a:rPr lang="ja-JP" altLang="en-US" sz="1600" dirty="0"/>
                        <a:t>子会社</a:t>
                      </a:r>
                      <a:endParaRPr lang="en-US" altLang="ja-JP" sz="1600" dirty="0"/>
                    </a:p>
                    <a:p>
                      <a:pPr marL="0" lvl="0" indent="0" algn="l" rtl="0">
                        <a:spcBef>
                          <a:spcPts val="0"/>
                        </a:spcBef>
                        <a:spcAft>
                          <a:spcPts val="0"/>
                        </a:spcAft>
                        <a:buNone/>
                      </a:pPr>
                      <a:r>
                        <a:rPr lang="ja-JP" altLang="en-US" sz="1600" dirty="0"/>
                        <a:t>通信会社</a:t>
                      </a:r>
                      <a:endParaRPr lang="en-US" altLang="ja-JP" sz="1600" dirty="0"/>
                    </a:p>
                    <a:p>
                      <a:pPr marL="0" lvl="0" indent="0" algn="l" rtl="0">
                        <a:spcBef>
                          <a:spcPts val="0"/>
                        </a:spcBef>
                        <a:spcAft>
                          <a:spcPts val="0"/>
                        </a:spcAft>
                        <a:buNone/>
                      </a:pPr>
                      <a:r>
                        <a:rPr lang="ja-JP" altLang="en-US" sz="1400" dirty="0"/>
                        <a:t>アプリストア出店企業・ユーザー</a:t>
                      </a:r>
                      <a:endParaRPr sz="1400" dirty="0"/>
                    </a:p>
                  </a:txBody>
                  <a:tcPr marL="121900" marR="121900" marT="121900" marB="121900"/>
                </a:tc>
                <a:tc>
                  <a:txBody>
                    <a:bodyPr/>
                    <a:lstStyle/>
                    <a:p>
                      <a:pPr marL="0" lvl="0" indent="0" algn="l" rtl="0">
                        <a:spcBef>
                          <a:spcPts val="0"/>
                        </a:spcBef>
                        <a:spcAft>
                          <a:spcPts val="0"/>
                        </a:spcAft>
                        <a:buNone/>
                      </a:pPr>
                      <a:r>
                        <a:rPr lang="ja" sz="2400" dirty="0"/>
                        <a:t>KA</a:t>
                      </a:r>
                      <a:endParaRPr sz="2400" dirty="0"/>
                    </a:p>
                    <a:p>
                      <a:pPr marL="0" lvl="0" indent="0" algn="l" rtl="0">
                        <a:spcBef>
                          <a:spcPts val="0"/>
                        </a:spcBef>
                        <a:spcAft>
                          <a:spcPts val="0"/>
                        </a:spcAft>
                        <a:buNone/>
                      </a:pPr>
                      <a:r>
                        <a:rPr lang="ja" sz="1800" dirty="0"/>
                        <a:t>主要活動</a:t>
                      </a:r>
                      <a:endParaRPr lang="en-US" altLang="ja" sz="1800" dirty="0"/>
                    </a:p>
                    <a:p>
                      <a:pPr marL="0" lvl="0" indent="0" algn="l" rtl="0">
                        <a:spcBef>
                          <a:spcPts val="0"/>
                        </a:spcBef>
                        <a:spcAft>
                          <a:spcPts val="0"/>
                        </a:spcAft>
                        <a:buNone/>
                      </a:pPr>
                      <a:r>
                        <a:rPr lang="en-US" altLang="ja-JP" sz="1600" dirty="0"/>
                        <a:t>R&amp;D</a:t>
                      </a:r>
                    </a:p>
                    <a:p>
                      <a:pPr marL="0" lvl="0" indent="0" algn="l" rtl="0">
                        <a:spcBef>
                          <a:spcPts val="0"/>
                        </a:spcBef>
                        <a:spcAft>
                          <a:spcPts val="0"/>
                        </a:spcAft>
                        <a:buNone/>
                      </a:pPr>
                      <a:r>
                        <a:rPr lang="ja-JP" altLang="en-US" sz="1600" dirty="0">
                          <a:highlight>
                            <a:srgbClr val="FFFF00"/>
                          </a:highlight>
                        </a:rPr>
                        <a:t>マーケティング販売</a:t>
                      </a:r>
                      <a:endParaRPr sz="1600" dirty="0">
                        <a:highlight>
                          <a:srgbClr val="FFFF00"/>
                        </a:highlight>
                      </a:endParaRPr>
                    </a:p>
                  </a:txBody>
                  <a:tcPr marL="121900" marR="121900" marT="121900" marB="121900"/>
                </a:tc>
                <a:tc rowSpan="3">
                  <a:txBody>
                    <a:bodyPr/>
                    <a:lstStyle/>
                    <a:p>
                      <a:pPr marL="0" lvl="0" indent="0" algn="l" rtl="0">
                        <a:spcBef>
                          <a:spcPts val="0"/>
                        </a:spcBef>
                        <a:spcAft>
                          <a:spcPts val="0"/>
                        </a:spcAft>
                        <a:buNone/>
                      </a:pPr>
                      <a:r>
                        <a:rPr lang="ja" sz="2400" dirty="0"/>
                        <a:t>VP</a:t>
                      </a:r>
                      <a:endParaRPr sz="2400" dirty="0"/>
                    </a:p>
                    <a:p>
                      <a:pPr marL="0" lvl="0" indent="0" algn="l" rtl="0">
                        <a:spcBef>
                          <a:spcPts val="0"/>
                        </a:spcBef>
                        <a:spcAft>
                          <a:spcPts val="0"/>
                        </a:spcAft>
                        <a:buNone/>
                      </a:pPr>
                      <a:r>
                        <a:rPr lang="ja" sz="1800" dirty="0"/>
                        <a:t>価値提案</a:t>
                      </a:r>
                      <a:endParaRPr lang="en-US" altLang="ja"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ja-JP" altLang="en-US" sz="1600" dirty="0">
                          <a:highlight>
                            <a:srgbClr val="FFFF00"/>
                          </a:highlight>
                        </a:rPr>
                        <a:t>他のブランドにはないユニークな価値</a:t>
                      </a:r>
                      <a:endParaRPr lang="en-US" altLang="ja-JP" sz="1600" dirty="0">
                        <a:highlight>
                          <a:srgbClr val="FFFF00"/>
                        </a:highlight>
                      </a:endParaRPr>
                    </a:p>
                    <a:p>
                      <a:pPr marL="0" lvl="0" indent="0" algn="l" rtl="0">
                        <a:spcBef>
                          <a:spcPts val="0"/>
                        </a:spcBef>
                        <a:spcAft>
                          <a:spcPts val="0"/>
                        </a:spcAft>
                        <a:buNone/>
                      </a:pPr>
                      <a:endParaRPr lang="en-US" sz="1800" dirty="0">
                        <a:highlight>
                          <a:srgbClr val="FFFF00"/>
                        </a:highlight>
                      </a:endParaRPr>
                    </a:p>
                    <a:p>
                      <a:pPr marL="0" lvl="0" indent="0" algn="l" rtl="0">
                        <a:spcBef>
                          <a:spcPts val="0"/>
                        </a:spcBef>
                        <a:spcAft>
                          <a:spcPts val="0"/>
                        </a:spcAft>
                        <a:buNone/>
                      </a:pPr>
                      <a:r>
                        <a:rPr lang="ja-JP" altLang="en-US" sz="1600" dirty="0">
                          <a:highlight>
                            <a:srgbClr val="FFFF00"/>
                          </a:highlight>
                        </a:rPr>
                        <a:t>シンプルで使いやすいプロダクトやアプリ</a:t>
                      </a:r>
                      <a:endParaRPr lang="en-US" altLang="ja-JP" sz="1600" dirty="0">
                        <a:highlight>
                          <a:srgbClr val="FFFF00"/>
                        </a:highlight>
                      </a:endParaRPr>
                    </a:p>
                    <a:p>
                      <a:pPr marL="0" lvl="0" indent="0" algn="l" rtl="0">
                        <a:spcBef>
                          <a:spcPts val="0"/>
                        </a:spcBef>
                        <a:spcAft>
                          <a:spcPts val="0"/>
                        </a:spcAft>
                        <a:buNone/>
                      </a:pPr>
                      <a:endParaRPr lang="en-US" sz="1800" dirty="0">
                        <a:highlight>
                          <a:srgbClr val="FFFF00"/>
                        </a:highlight>
                      </a:endParaRPr>
                    </a:p>
                    <a:p>
                      <a:pPr marL="0" lvl="0" indent="0" algn="l" rtl="0">
                        <a:spcBef>
                          <a:spcPts val="0"/>
                        </a:spcBef>
                        <a:spcAft>
                          <a:spcPts val="0"/>
                        </a:spcAft>
                        <a:buNone/>
                      </a:pPr>
                      <a:r>
                        <a:rPr lang="ja-JP" altLang="en-US" sz="1600" dirty="0">
                          <a:highlight>
                            <a:srgbClr val="FFFF00"/>
                          </a:highlight>
                        </a:rPr>
                        <a:t>店頭のスタッフのホスピタリティの高さ</a:t>
                      </a:r>
                      <a:endParaRPr sz="1600" dirty="0">
                        <a:highlight>
                          <a:srgbClr val="FFFF00"/>
                        </a:highlight>
                      </a:endParaRPr>
                    </a:p>
                  </a:txBody>
                  <a:tcPr marL="121900" marR="121900" marT="121900" marB="121900"/>
                </a:tc>
                <a:tc rowSpan="2">
                  <a:txBody>
                    <a:bodyPr/>
                    <a:lstStyle/>
                    <a:p>
                      <a:pPr marL="0" lvl="0" indent="0" algn="l" rtl="0">
                        <a:spcBef>
                          <a:spcPts val="0"/>
                        </a:spcBef>
                        <a:spcAft>
                          <a:spcPts val="0"/>
                        </a:spcAft>
                        <a:buNone/>
                      </a:pPr>
                      <a:r>
                        <a:rPr lang="ja" sz="2400" dirty="0"/>
                        <a:t>CR</a:t>
                      </a:r>
                      <a:endParaRPr sz="2400" dirty="0"/>
                    </a:p>
                    <a:p>
                      <a:pPr marL="0" lvl="0" indent="0" algn="l" rtl="0">
                        <a:spcBef>
                          <a:spcPts val="0"/>
                        </a:spcBef>
                        <a:spcAft>
                          <a:spcPts val="0"/>
                        </a:spcAft>
                        <a:buNone/>
                      </a:pPr>
                      <a:r>
                        <a:rPr lang="ja" sz="1800" dirty="0"/>
                        <a:t>顧客との関係</a:t>
                      </a:r>
                      <a:endParaRPr lang="en-US" altLang="ja"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ja-JP" altLang="en-US" sz="1400" dirty="0"/>
                        <a:t>顧客が愛してくれるような密接な関係</a:t>
                      </a:r>
                      <a:endParaRPr sz="1400" dirty="0"/>
                    </a:p>
                  </a:txBody>
                  <a:tcPr marL="121900" marR="121900" marT="121900" marB="121900"/>
                </a:tc>
                <a:tc rowSpan="3">
                  <a:txBody>
                    <a:bodyPr/>
                    <a:lstStyle/>
                    <a:p>
                      <a:pPr marL="0" lvl="0" indent="0" algn="l" rtl="0">
                        <a:spcBef>
                          <a:spcPts val="0"/>
                        </a:spcBef>
                        <a:spcAft>
                          <a:spcPts val="0"/>
                        </a:spcAft>
                        <a:buNone/>
                      </a:pPr>
                      <a:r>
                        <a:rPr lang="ja" sz="2400" dirty="0"/>
                        <a:t>CS</a:t>
                      </a:r>
                      <a:endParaRPr sz="2400" dirty="0"/>
                    </a:p>
                    <a:p>
                      <a:pPr marL="0" lvl="0" indent="0" algn="l" rtl="0">
                        <a:spcBef>
                          <a:spcPts val="0"/>
                        </a:spcBef>
                        <a:spcAft>
                          <a:spcPts val="0"/>
                        </a:spcAft>
                        <a:buNone/>
                      </a:pPr>
                      <a:r>
                        <a:rPr lang="ja" sz="1800" dirty="0"/>
                        <a:t>顧客セグメント</a:t>
                      </a:r>
                      <a:endParaRPr lang="en-US" altLang="ja"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ja-JP" altLang="en-US" sz="1800" dirty="0">
                          <a:highlight>
                            <a:srgbClr val="FFFF00"/>
                          </a:highlight>
                        </a:rPr>
                        <a:t>コンシューマー</a:t>
                      </a:r>
                      <a:endParaRPr lang="en-US" altLang="ja-JP" sz="1800" dirty="0">
                        <a:highlight>
                          <a:srgbClr val="FFFF00"/>
                        </a:highlight>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altLang="ja-JP" sz="1800" dirty="0">
                          <a:highlight>
                            <a:srgbClr val="00FFFF"/>
                          </a:highlight>
                        </a:rPr>
                        <a:t>Apple</a:t>
                      </a:r>
                      <a:r>
                        <a:rPr lang="ja-JP" altLang="en-US" sz="1800" dirty="0">
                          <a:highlight>
                            <a:srgbClr val="00FFFF"/>
                          </a:highlight>
                        </a:rPr>
                        <a:t>製品を導入する多くの企業</a:t>
                      </a:r>
                      <a:endParaRPr sz="1800" dirty="0">
                        <a:highlight>
                          <a:srgbClr val="00FFFF"/>
                        </a:highlight>
                      </a:endParaRPr>
                    </a:p>
                  </a:txBody>
                  <a:tcPr marL="121900" marR="121900" marT="121900" marB="121900"/>
                </a:tc>
                <a:extLst>
                  <a:ext uri="{0D108BD9-81ED-4DB2-BD59-A6C34878D82A}">
                    <a16:rowId xmlns:a16="http://schemas.microsoft.com/office/drawing/2014/main" val="10000"/>
                  </a:ext>
                </a:extLst>
              </a:tr>
              <a:tr h="159025">
                <a:tc vMerge="1">
                  <a:txBody>
                    <a:bodyPr/>
                    <a:lstStyle/>
                    <a:p>
                      <a:endParaRPr kumimoji="1" lang="ja-JP" altLang="en-US"/>
                    </a:p>
                  </a:txBody>
                  <a:tcPr/>
                </a:tc>
                <a:tc rowSpan="2">
                  <a:txBody>
                    <a:bodyPr/>
                    <a:lstStyle/>
                    <a:p>
                      <a:pPr marL="0" lvl="0" indent="0" algn="l" rtl="0">
                        <a:spcBef>
                          <a:spcPts val="0"/>
                        </a:spcBef>
                        <a:spcAft>
                          <a:spcPts val="0"/>
                        </a:spcAft>
                        <a:buNone/>
                      </a:pPr>
                      <a:r>
                        <a:rPr lang="en-US" altLang="ja-JP" sz="2400" dirty="0"/>
                        <a:t>KR</a:t>
                      </a:r>
                      <a:endParaRPr lang="ja-JP" altLang="en-US" sz="2400" dirty="0"/>
                    </a:p>
                    <a:p>
                      <a:pPr marL="0" lvl="0" indent="0" algn="l" rtl="0">
                        <a:spcBef>
                          <a:spcPts val="0"/>
                        </a:spcBef>
                        <a:spcAft>
                          <a:spcPts val="0"/>
                        </a:spcAft>
                        <a:buNone/>
                      </a:pPr>
                      <a:r>
                        <a:rPr lang="ja-JP" altLang="en-US" sz="1800" dirty="0"/>
                        <a:t>主なリソース</a:t>
                      </a:r>
                    </a:p>
                    <a:p>
                      <a:pPr marL="0" lvl="0" indent="0" algn="l" rtl="0">
                        <a:spcBef>
                          <a:spcPts val="0"/>
                        </a:spcBef>
                        <a:spcAft>
                          <a:spcPts val="0"/>
                        </a:spcAft>
                        <a:buNone/>
                      </a:pPr>
                      <a:r>
                        <a:rPr lang="ja-JP" altLang="en-US" sz="1400" dirty="0"/>
                        <a:t>優れた作業環境</a:t>
                      </a:r>
                      <a:endParaRPr lang="ja-JP" altLang="en-US" sz="1800" dirty="0"/>
                    </a:p>
                    <a:p>
                      <a:pPr marL="0" lvl="0" indent="0" algn="l" rtl="0">
                        <a:spcBef>
                          <a:spcPts val="0"/>
                        </a:spcBef>
                        <a:spcAft>
                          <a:spcPts val="0"/>
                        </a:spcAft>
                        <a:buNone/>
                      </a:pPr>
                      <a:r>
                        <a:rPr lang="ja-JP" altLang="en-US" sz="1200" dirty="0"/>
                        <a:t>常にイノベーティブな動きで、競合他社に先んじてローンチされるサービス</a:t>
                      </a:r>
                      <a:endParaRPr lang="ja-JP" altLang="en-US" sz="1800" dirty="0"/>
                    </a:p>
                    <a:p>
                      <a:pPr marL="0" lvl="0" indent="0" algn="l" rtl="0">
                        <a:spcBef>
                          <a:spcPts val="0"/>
                        </a:spcBef>
                        <a:spcAft>
                          <a:spcPts val="0"/>
                        </a:spcAft>
                        <a:buNone/>
                      </a:pPr>
                      <a:r>
                        <a:rPr lang="ja-JP" altLang="en-US" sz="1400" dirty="0"/>
                        <a:t>リリースされたさまざまな製品</a:t>
                      </a:r>
                      <a:endParaRPr sz="1600" dirty="0"/>
                    </a:p>
                  </a:txBody>
                  <a:tcPr marL="121900" marR="121900" marT="121900" marB="121900"/>
                </a:tc>
                <a:tc vMerge="1">
                  <a:txBody>
                    <a:bodyPr/>
                    <a:lstStyle/>
                    <a:p>
                      <a:endParaRPr kumimoji="1" lang="ja-JP" altLang="en-US"/>
                    </a:p>
                  </a:txBody>
                  <a:tcPr/>
                </a:tc>
                <a:tc vMerge="1">
                  <a:txBody>
                    <a:bodyPr/>
                    <a:lstStyle/>
                    <a:p>
                      <a:pPr marL="0" lvl="0" indent="0" algn="l" rtl="0">
                        <a:spcBef>
                          <a:spcPts val="0"/>
                        </a:spcBef>
                        <a:spcAft>
                          <a:spcPts val="0"/>
                        </a:spcAft>
                        <a:buNone/>
                      </a:pPr>
                      <a:endParaRPr sz="1400" dirty="0"/>
                    </a:p>
                  </a:txBody>
                  <a:tcPr marL="121900" marR="121900" marT="121900" marB="121900"/>
                </a:tc>
                <a:tc vMerge="1">
                  <a:txBody>
                    <a:bodyPr/>
                    <a:lstStyle/>
                    <a:p>
                      <a:endParaRPr kumimoji="1" lang="ja-JP" altLang="en-US"/>
                    </a:p>
                  </a:txBody>
                  <a:tcPr/>
                </a:tc>
                <a:extLst>
                  <a:ext uri="{0D108BD9-81ED-4DB2-BD59-A6C34878D82A}">
                    <a16:rowId xmlns:a16="http://schemas.microsoft.com/office/drawing/2014/main" val="1372913002"/>
                  </a:ext>
                </a:extLst>
              </a:tr>
              <a:tr h="1584909">
                <a:tc vMerge="1">
                  <a:txBody>
                    <a:bodyPr/>
                    <a:lstStyle/>
                    <a:p>
                      <a:endParaRPr lang="ja-JP"/>
                    </a:p>
                  </a:txBody>
                  <a:tcPr/>
                </a:tc>
                <a:tc vMerge="1">
                  <a:txBody>
                    <a:bodyPr/>
                    <a:lstStyle/>
                    <a:p>
                      <a:pPr marL="0" lvl="0" indent="0" algn="l" rtl="0">
                        <a:spcBef>
                          <a:spcPts val="0"/>
                        </a:spcBef>
                        <a:spcAft>
                          <a:spcPts val="0"/>
                        </a:spcAft>
                        <a:buNone/>
                      </a:pPr>
                      <a:r>
                        <a:rPr lang="ja" sz="2400" dirty="0"/>
                        <a:t>KR</a:t>
                      </a:r>
                      <a:endParaRPr sz="2400" dirty="0"/>
                    </a:p>
                    <a:p>
                      <a:pPr marL="0" lvl="0" indent="0" algn="l" rtl="0">
                        <a:spcBef>
                          <a:spcPts val="0"/>
                        </a:spcBef>
                        <a:spcAft>
                          <a:spcPts val="0"/>
                        </a:spcAft>
                        <a:buNone/>
                      </a:pPr>
                      <a:r>
                        <a:rPr lang="ja" sz="1800" dirty="0"/>
                        <a:t>主なリソース</a:t>
                      </a:r>
                      <a:endParaRPr lang="en-US" sz="1800" dirty="0"/>
                    </a:p>
                    <a:p>
                      <a:pPr marL="0" lvl="0" indent="0" algn="l" rtl="0">
                        <a:spcBef>
                          <a:spcPts val="0"/>
                        </a:spcBef>
                        <a:spcAft>
                          <a:spcPts val="0"/>
                        </a:spcAft>
                        <a:buNone/>
                      </a:pPr>
                      <a:r>
                        <a:rPr lang="ja-JP" altLang="en-US" sz="1400" dirty="0"/>
                        <a:t>優れた作業環境</a:t>
                      </a:r>
                      <a:endParaRPr lang="en-US" sz="1800" dirty="0"/>
                    </a:p>
                    <a:p>
                      <a:pPr marL="0" lvl="0" indent="0" algn="l" rtl="0">
                        <a:spcBef>
                          <a:spcPts val="0"/>
                        </a:spcBef>
                        <a:spcAft>
                          <a:spcPts val="0"/>
                        </a:spcAft>
                        <a:buNone/>
                      </a:pPr>
                      <a:r>
                        <a:rPr lang="ja-JP" altLang="en-US" sz="1200" dirty="0"/>
                        <a:t>常にイノベーティブな動きで、競合他社に先んじてローンチされるサービス</a:t>
                      </a:r>
                      <a:endParaRPr lang="en-US" sz="1800" dirty="0"/>
                    </a:p>
                    <a:p>
                      <a:pPr marL="0" lvl="0" indent="0" algn="l" rtl="0">
                        <a:spcBef>
                          <a:spcPts val="0"/>
                        </a:spcBef>
                        <a:spcAft>
                          <a:spcPts val="0"/>
                        </a:spcAft>
                        <a:buNone/>
                      </a:pPr>
                      <a:r>
                        <a:rPr lang="ja-JP" altLang="en-US" sz="1400" dirty="0"/>
                        <a:t>リリースされたさまざまな製品</a:t>
                      </a:r>
                      <a:endParaRPr sz="1400" dirty="0"/>
                    </a:p>
                  </a:txBody>
                  <a:tcPr marL="121900" marR="121900" marT="121900" marB="121900"/>
                </a:tc>
                <a:tc vMerge="1">
                  <a:txBody>
                    <a:bodyPr/>
                    <a:lstStyle/>
                    <a:p>
                      <a:endParaRPr lang="ja-JP"/>
                    </a:p>
                  </a:txBody>
                  <a:tcPr/>
                </a:tc>
                <a:tc>
                  <a:txBody>
                    <a:bodyPr/>
                    <a:lstStyle/>
                    <a:p>
                      <a:pPr marL="0" lvl="0" indent="0" algn="l" rtl="0">
                        <a:spcBef>
                          <a:spcPts val="0"/>
                        </a:spcBef>
                        <a:spcAft>
                          <a:spcPts val="0"/>
                        </a:spcAft>
                        <a:buNone/>
                      </a:pPr>
                      <a:r>
                        <a:rPr lang="ja" sz="2400" dirty="0"/>
                        <a:t>CH</a:t>
                      </a:r>
                      <a:endParaRPr sz="2400" dirty="0"/>
                    </a:p>
                    <a:p>
                      <a:pPr marL="0" lvl="0" indent="0" algn="l" rtl="0">
                        <a:spcBef>
                          <a:spcPts val="0"/>
                        </a:spcBef>
                        <a:spcAft>
                          <a:spcPts val="0"/>
                        </a:spcAft>
                        <a:buNone/>
                      </a:pPr>
                      <a:r>
                        <a:rPr lang="ja" sz="1800" dirty="0"/>
                        <a:t>チャネル</a:t>
                      </a:r>
                      <a:endParaRPr lang="en-US" altLang="ja"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ja-JP" altLang="en-US" sz="1200" dirty="0">
                          <a:highlight>
                            <a:srgbClr val="FFFF00"/>
                          </a:highlight>
                        </a:rPr>
                        <a:t>製品を販売する小売店舗</a:t>
                      </a:r>
                      <a:endParaRPr lang="en-US" altLang="ja-JP" sz="1200" dirty="0">
                        <a:highlight>
                          <a:srgbClr val="FFFF00"/>
                        </a:highlight>
                      </a:endParaRPr>
                    </a:p>
                    <a:p>
                      <a:pPr marL="0" lvl="0" indent="0" algn="l" rtl="0">
                        <a:spcBef>
                          <a:spcPts val="0"/>
                        </a:spcBef>
                        <a:spcAft>
                          <a:spcPts val="0"/>
                        </a:spcAft>
                        <a:buNone/>
                      </a:pPr>
                      <a:endParaRPr lang="en-US" sz="1200" dirty="0"/>
                    </a:p>
                    <a:p>
                      <a:pPr marL="0" lvl="0" indent="0" algn="l" rtl="0">
                        <a:spcBef>
                          <a:spcPts val="0"/>
                        </a:spcBef>
                        <a:spcAft>
                          <a:spcPts val="0"/>
                        </a:spcAft>
                        <a:buNone/>
                      </a:pPr>
                      <a:r>
                        <a:rPr lang="en-US" altLang="ja-JP" sz="1200" dirty="0"/>
                        <a:t>WEB</a:t>
                      </a:r>
                      <a:r>
                        <a:rPr lang="ja-JP" altLang="en-US" sz="1200" dirty="0"/>
                        <a:t>サイト・オンラインストア</a:t>
                      </a:r>
                      <a:endParaRPr sz="1200" dirty="0"/>
                    </a:p>
                  </a:txBody>
                  <a:tcPr marL="121900" marR="121900" marT="121900" marB="121900"/>
                </a:tc>
                <a:tc vMerge="1">
                  <a:txBody>
                    <a:bodyPr/>
                    <a:lstStyle/>
                    <a:p>
                      <a:endParaRPr lang="ja-JP"/>
                    </a:p>
                  </a:txBody>
                  <a:tcPr/>
                </a:tc>
                <a:extLst>
                  <a:ext uri="{0D108BD9-81ED-4DB2-BD59-A6C34878D82A}">
                    <a16:rowId xmlns:a16="http://schemas.microsoft.com/office/drawing/2014/main" val="10001"/>
                  </a:ext>
                </a:extLst>
              </a:tr>
              <a:tr h="1611733">
                <a:tc gridSpan="2">
                  <a:txBody>
                    <a:bodyPr/>
                    <a:lstStyle/>
                    <a:p>
                      <a:pPr marL="0" lvl="0" indent="0" algn="l" rtl="0">
                        <a:spcBef>
                          <a:spcPts val="0"/>
                        </a:spcBef>
                        <a:spcAft>
                          <a:spcPts val="0"/>
                        </a:spcAft>
                        <a:buNone/>
                      </a:pPr>
                      <a:r>
                        <a:rPr lang="ja" sz="2400" dirty="0"/>
                        <a:t>CS</a:t>
                      </a:r>
                      <a:endParaRPr sz="2400" dirty="0"/>
                    </a:p>
                    <a:p>
                      <a:pPr marL="0" lvl="0" indent="0" algn="l" rtl="0">
                        <a:spcBef>
                          <a:spcPts val="0"/>
                        </a:spcBef>
                        <a:spcAft>
                          <a:spcPts val="0"/>
                        </a:spcAft>
                        <a:buNone/>
                      </a:pPr>
                      <a:r>
                        <a:rPr lang="ja" sz="1800" dirty="0"/>
                        <a:t>コスト構造</a:t>
                      </a:r>
                      <a:endParaRPr lang="en-US" altLang="ja"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ja-JP" altLang="en-US" sz="1600" dirty="0"/>
                        <a:t>広告デザイン／人件費／外注費</a:t>
                      </a:r>
                      <a:endParaRPr lang="en-US" altLang="ja-JP" sz="1600" dirty="0"/>
                    </a:p>
                    <a:p>
                      <a:pPr marL="0" lvl="0" indent="0" algn="l" rtl="0">
                        <a:spcBef>
                          <a:spcPts val="0"/>
                        </a:spcBef>
                        <a:spcAft>
                          <a:spcPts val="0"/>
                        </a:spcAft>
                        <a:buNone/>
                      </a:pPr>
                      <a:r>
                        <a:rPr lang="ja-JP" altLang="en-US" sz="1600" dirty="0"/>
                        <a:t>研究開発費／店舗運営費</a:t>
                      </a:r>
                      <a:endParaRPr sz="1600" dirty="0"/>
                    </a:p>
                  </a:txBody>
                  <a:tcPr marL="121900" marR="121900" marT="121900" marB="121900"/>
                </a:tc>
                <a:tc hMerge="1">
                  <a:txBody>
                    <a:bodyPr/>
                    <a:lstStyle/>
                    <a:p>
                      <a:endParaRPr lang="ja-JP"/>
                    </a:p>
                  </a:txBody>
                  <a:tcPr/>
                </a:tc>
                <a:tc gridSpan="3">
                  <a:txBody>
                    <a:bodyPr/>
                    <a:lstStyle/>
                    <a:p>
                      <a:pPr marL="0" lvl="0" indent="0" algn="l" rtl="0">
                        <a:spcBef>
                          <a:spcPts val="0"/>
                        </a:spcBef>
                        <a:spcAft>
                          <a:spcPts val="0"/>
                        </a:spcAft>
                        <a:buNone/>
                      </a:pPr>
                      <a:r>
                        <a:rPr lang="ja" sz="2400" dirty="0"/>
                        <a:t>RS</a:t>
                      </a:r>
                      <a:endParaRPr sz="2400" dirty="0"/>
                    </a:p>
                    <a:p>
                      <a:pPr marL="0" lvl="0" indent="0" algn="l" rtl="0">
                        <a:spcBef>
                          <a:spcPts val="0"/>
                        </a:spcBef>
                        <a:spcAft>
                          <a:spcPts val="0"/>
                        </a:spcAft>
                        <a:buNone/>
                      </a:pPr>
                      <a:r>
                        <a:rPr lang="ja" sz="1800" dirty="0"/>
                        <a:t>収益の流れ</a:t>
                      </a:r>
                      <a:endParaRPr lang="en-US" altLang="ja"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ja-JP" altLang="en-US" sz="1400" dirty="0">
                          <a:highlight>
                            <a:srgbClr val="FFFF00"/>
                          </a:highlight>
                        </a:rPr>
                        <a:t>店舗での製品販売</a:t>
                      </a:r>
                      <a:endParaRPr lang="en-US" altLang="ja-JP" sz="1400" dirty="0">
                        <a:highlight>
                          <a:srgbClr val="FFFF00"/>
                        </a:highlight>
                      </a:endParaRPr>
                    </a:p>
                    <a:p>
                      <a:pPr marL="0" lvl="0" indent="0" algn="l" rtl="0">
                        <a:spcBef>
                          <a:spcPts val="0"/>
                        </a:spcBef>
                        <a:spcAft>
                          <a:spcPts val="0"/>
                        </a:spcAft>
                        <a:buNone/>
                      </a:pPr>
                      <a:endParaRPr lang="en-US" sz="1400" dirty="0"/>
                    </a:p>
                    <a:p>
                      <a:pPr marL="0" lvl="0" indent="0" algn="l" rtl="0">
                        <a:spcBef>
                          <a:spcPts val="0"/>
                        </a:spcBef>
                        <a:spcAft>
                          <a:spcPts val="0"/>
                        </a:spcAft>
                        <a:buNone/>
                      </a:pPr>
                      <a:r>
                        <a:rPr lang="ja-JP" altLang="en-US" sz="1400" dirty="0"/>
                        <a:t>オンラインサブスクリプションとサービスに取る収益</a:t>
                      </a:r>
                      <a:endParaRPr lang="en-US" altLang="ja-JP" sz="1400" dirty="0"/>
                    </a:p>
                    <a:p>
                      <a:pPr marL="0" lvl="0" indent="0" algn="l" rtl="0">
                        <a:spcBef>
                          <a:spcPts val="0"/>
                        </a:spcBef>
                        <a:spcAft>
                          <a:spcPts val="0"/>
                        </a:spcAft>
                        <a:buNone/>
                      </a:pPr>
                      <a:r>
                        <a:rPr lang="ja-JP" altLang="en-US" sz="1400" dirty="0"/>
                        <a:t>広告収入</a:t>
                      </a:r>
                      <a:endParaRPr sz="1400" dirty="0"/>
                    </a:p>
                  </a:txBody>
                  <a:tcPr marL="121900" marR="121900" marT="121900" marB="121900"/>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1614877" y="1572698"/>
            <a:ext cx="4480560" cy="768096"/>
          </a:xfrm>
        </p:spPr>
        <p:txBody>
          <a:bodyPr>
            <a:normAutofit/>
          </a:bodyPr>
          <a:lstStyle/>
          <a:p>
            <a:r>
              <a:rPr kumimoji="1" lang="ja-JP" altLang="en-US" sz="2800" b="1" dirty="0"/>
              <a:t>職歴</a:t>
            </a:r>
            <a:endParaRPr kumimoji="1" lang="ja-JP" altLang="ja-JP" sz="2800" b="1" dirty="0"/>
          </a:p>
        </p:txBody>
      </p:sp>
      <p:sp>
        <p:nvSpPr>
          <p:cNvPr id="4" name="コンテンツ プレースホルダー 3"/>
          <p:cNvSpPr>
            <a:spLocks noGrp="1"/>
          </p:cNvSpPr>
          <p:nvPr>
            <p:ph sz="half" idx="2"/>
          </p:nvPr>
        </p:nvSpPr>
        <p:spPr>
          <a:xfrm>
            <a:off x="1533145" y="2471134"/>
            <a:ext cx="9129157" cy="4386866"/>
          </a:xfrm>
        </p:spPr>
        <p:txBody>
          <a:bodyPr>
            <a:noAutofit/>
          </a:bodyPr>
          <a:lstStyle/>
          <a:p>
            <a:r>
              <a:rPr lang="ja-JP" altLang="en-US" sz="2400" dirty="0"/>
              <a:t>私は青山学院大学を卒業後、調剤薬局に就職。</a:t>
            </a:r>
          </a:p>
          <a:p>
            <a:r>
              <a:rPr lang="ja-JP" altLang="en-US" sz="2400" dirty="0">
                <a:highlight>
                  <a:srgbClr val="FFFF00"/>
                </a:highlight>
              </a:rPr>
              <a:t>品質管理</a:t>
            </a:r>
            <a:r>
              <a:rPr lang="ja-JP" altLang="en-US" sz="2400" dirty="0"/>
              <a:t>課ということで、</a:t>
            </a:r>
            <a:r>
              <a:rPr lang="en-US" altLang="ja-JP" sz="2400" dirty="0">
                <a:highlight>
                  <a:srgbClr val="FFFF00"/>
                </a:highlight>
              </a:rPr>
              <a:t>ISO</a:t>
            </a:r>
            <a:r>
              <a:rPr lang="ja-JP" altLang="en-US" sz="2400" dirty="0">
                <a:highlight>
                  <a:srgbClr val="FFFF00"/>
                </a:highlight>
              </a:rPr>
              <a:t>の取得・継続</a:t>
            </a:r>
            <a:r>
              <a:rPr lang="ja-JP" altLang="en-US" sz="2400" dirty="0"/>
              <a:t>をすることで、業務のシステ</a:t>
            </a:r>
            <a:endParaRPr lang="en-US" altLang="ja-JP" sz="2400" dirty="0"/>
          </a:p>
          <a:p>
            <a:r>
              <a:rPr lang="ja-JP" altLang="en-US" sz="2400" dirty="0"/>
              <a:t>ム化を実施し、</a:t>
            </a:r>
            <a:r>
              <a:rPr lang="en-US" altLang="ja-JP" sz="2400" dirty="0">
                <a:highlight>
                  <a:srgbClr val="FFFF00"/>
                </a:highlight>
              </a:rPr>
              <a:t>PDCA</a:t>
            </a:r>
            <a:r>
              <a:rPr lang="ja-JP" altLang="en-US" sz="2400" dirty="0">
                <a:highlight>
                  <a:srgbClr val="FFFF00"/>
                </a:highlight>
              </a:rPr>
              <a:t>サイクル（↑）</a:t>
            </a:r>
            <a:r>
              <a:rPr lang="ja-JP" altLang="en-US" sz="2400" dirty="0"/>
              <a:t>を回すことで業務の質を向上。</a:t>
            </a:r>
          </a:p>
          <a:p>
            <a:r>
              <a:rPr lang="ja-JP" altLang="en-US" sz="2400" dirty="0"/>
              <a:t>ほかの業務をやりつつ、</a:t>
            </a:r>
            <a:r>
              <a:rPr lang="ja-JP" altLang="en-US" sz="2400" dirty="0">
                <a:highlight>
                  <a:srgbClr val="FFFF00"/>
                </a:highlight>
              </a:rPr>
              <a:t>マルチスキル</a:t>
            </a:r>
            <a:r>
              <a:rPr lang="ja-JP" altLang="en-US" sz="2400" dirty="0"/>
              <a:t>として、「</a:t>
            </a:r>
            <a:r>
              <a:rPr lang="ja-JP" altLang="en-US" sz="2400" u="sng" dirty="0"/>
              <a:t>言われた業務に対応</a:t>
            </a:r>
            <a:r>
              <a:rPr lang="ja-JP" altLang="en-US" sz="2400" dirty="0"/>
              <a:t>で</a:t>
            </a:r>
            <a:endParaRPr lang="en-US" altLang="ja-JP" sz="2400" dirty="0"/>
          </a:p>
          <a:p>
            <a:r>
              <a:rPr lang="ja-JP" altLang="en-US" sz="2400" dirty="0"/>
              <a:t>きるスキル」というものは、ここで培うことができました。</a:t>
            </a:r>
            <a:endParaRPr lang="en-US" altLang="ja-JP" sz="2400" dirty="0"/>
          </a:p>
          <a:p>
            <a:r>
              <a:rPr lang="ja-JP" altLang="en-US" sz="2400" dirty="0"/>
              <a:t>その後、</a:t>
            </a:r>
            <a:r>
              <a:rPr lang="en-US" altLang="ja-JP" sz="2400" dirty="0"/>
              <a:t>12</a:t>
            </a:r>
            <a:r>
              <a:rPr lang="ja-JP" altLang="en-US" sz="2400" dirty="0"/>
              <a:t>年間勤めた、この会社を退職し、ウェルフィールドでは主にディレ</a:t>
            </a:r>
            <a:endParaRPr lang="en-US" altLang="ja-JP" sz="2400" dirty="0"/>
          </a:p>
          <a:p>
            <a:r>
              <a:rPr lang="ja-JP" altLang="en-US" sz="2400" dirty="0"/>
              <a:t>クション作業、そして、地元に根付いた活動をしているハギュット協会の理事</a:t>
            </a:r>
            <a:endParaRPr lang="en-US" altLang="ja-JP" sz="2400" dirty="0"/>
          </a:p>
          <a:p>
            <a:r>
              <a:rPr lang="ja-JP" altLang="en-US" sz="2400" dirty="0"/>
              <a:t>として活動中です。ここでは、「</a:t>
            </a:r>
            <a:r>
              <a:rPr lang="ja-JP" altLang="en-US" sz="2400" u="sng" dirty="0"/>
              <a:t>ゼロからイチ</a:t>
            </a:r>
            <a:r>
              <a:rPr lang="ja-JP" altLang="en-US" sz="2400" dirty="0"/>
              <a:t>にする」クリエイティブな業務が多</a:t>
            </a:r>
            <a:endParaRPr lang="en-US" altLang="ja-JP" sz="2400" dirty="0"/>
          </a:p>
          <a:p>
            <a:r>
              <a:rPr lang="ja-JP" altLang="en-US" dirty="0"/>
              <a:t>く、頭を悩ませる日々もありますが、楽しく仕事しています。</a:t>
            </a:r>
            <a:endParaRPr lang="ja-JP" altLang="ja-JP" sz="2400" dirty="0"/>
          </a:p>
          <a:p>
            <a:endParaRPr lang="ja-JP" altLang="en-US" sz="2400" dirty="0"/>
          </a:p>
          <a:p>
            <a:pPr rtl="0" eaLnBrk="1" latinLnBrk="0" hangingPunct="1"/>
            <a:endParaRPr lang="en-US" altLang="ja-JP" sz="3200" dirty="0">
              <a:solidFill>
                <a:schemeClr val="tx1"/>
              </a:solidFill>
            </a:endParaRPr>
          </a:p>
          <a:p>
            <a:pPr rtl="0" eaLnBrk="1" latinLnBrk="0" hangingPunct="1"/>
            <a:endParaRPr kumimoji="1" lang="en-US" altLang="ja-JP"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rtl="0" eaLnBrk="1" latinLnBrk="0" hangingPunct="1"/>
            <a:endParaRPr kumimoji="1" lang="en-US" altLang="ja-JP" sz="32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rtl="0" eaLnBrk="1" latinLnBrk="0" hangingPunct="1"/>
            <a:endParaRPr lang="en-US" altLang="ja-JP" sz="2000" dirty="0">
              <a:solidFill>
                <a:schemeClr val="tx1"/>
              </a:solidFill>
            </a:endParaRPr>
          </a:p>
          <a:p>
            <a:pPr rtl="0" eaLnBrk="1" latinLnBrk="0" hangingPunct="1"/>
            <a:endParaRPr lang="ja-JP" altLang="ja-JP" dirty="0">
              <a:effectLst/>
            </a:endParaRPr>
          </a:p>
        </p:txBody>
      </p:sp>
      <p:sp>
        <p:nvSpPr>
          <p:cNvPr id="2" name="タイトル 1"/>
          <p:cNvSpPr>
            <a:spLocks noGrp="1"/>
          </p:cNvSpPr>
          <p:nvPr>
            <p:ph type="title"/>
          </p:nvPr>
        </p:nvSpPr>
        <p:spPr>
          <a:xfrm>
            <a:off x="1528572" y="550673"/>
            <a:ext cx="9133730" cy="1233424"/>
          </a:xfrm>
        </p:spPr>
        <p:txBody>
          <a:bodyPr>
            <a:normAutofit/>
          </a:bodyPr>
          <a:lstStyle/>
          <a:p>
            <a:r>
              <a:rPr lang="ja-JP" altLang="en-US" sz="4400" dirty="0"/>
              <a:t>講師②</a:t>
            </a:r>
            <a:endParaRPr kumimoji="1" lang="ja-JP" sz="4400" dirty="0"/>
          </a:p>
        </p:txBody>
      </p:sp>
      <p:sp>
        <p:nvSpPr>
          <p:cNvPr id="14" name="矢印: 下カーブ 13">
            <a:extLst>
              <a:ext uri="{FF2B5EF4-FFF2-40B4-BE49-F238E27FC236}">
                <a16:creationId xmlns:a16="http://schemas.microsoft.com/office/drawing/2014/main" id="{C279F20B-C297-B6FF-C7A7-6B9E690A8942}"/>
              </a:ext>
            </a:extLst>
          </p:cNvPr>
          <p:cNvSpPr/>
          <p:nvPr/>
        </p:nvSpPr>
        <p:spPr>
          <a:xfrm>
            <a:off x="5139889" y="261187"/>
            <a:ext cx="955548" cy="4094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カーブ 14">
            <a:extLst>
              <a:ext uri="{FF2B5EF4-FFF2-40B4-BE49-F238E27FC236}">
                <a16:creationId xmlns:a16="http://schemas.microsoft.com/office/drawing/2014/main" id="{51D55E9E-CAEA-044B-3785-3F090BF9EA4E}"/>
              </a:ext>
            </a:extLst>
          </p:cNvPr>
          <p:cNvSpPr/>
          <p:nvPr/>
        </p:nvSpPr>
        <p:spPr>
          <a:xfrm rot="5400000">
            <a:off x="6371445" y="1101599"/>
            <a:ext cx="955548" cy="4094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下カーブ 15">
            <a:extLst>
              <a:ext uri="{FF2B5EF4-FFF2-40B4-BE49-F238E27FC236}">
                <a16:creationId xmlns:a16="http://schemas.microsoft.com/office/drawing/2014/main" id="{29C14617-995A-A340-F5D3-988B0991683C}"/>
              </a:ext>
            </a:extLst>
          </p:cNvPr>
          <p:cNvSpPr/>
          <p:nvPr/>
        </p:nvSpPr>
        <p:spPr>
          <a:xfrm rot="10800000">
            <a:off x="5139889" y="1855893"/>
            <a:ext cx="955548" cy="4094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下カーブ 16">
            <a:extLst>
              <a:ext uri="{FF2B5EF4-FFF2-40B4-BE49-F238E27FC236}">
                <a16:creationId xmlns:a16="http://schemas.microsoft.com/office/drawing/2014/main" id="{9EEE5CC5-EA14-4FEE-3C63-52439CF3DCC4}"/>
              </a:ext>
            </a:extLst>
          </p:cNvPr>
          <p:cNvSpPr/>
          <p:nvPr/>
        </p:nvSpPr>
        <p:spPr>
          <a:xfrm rot="16200000">
            <a:off x="3964136" y="1101599"/>
            <a:ext cx="955548" cy="4094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F0032D76-FDF0-CDCC-568A-BED1C582FDEC}"/>
              </a:ext>
            </a:extLst>
          </p:cNvPr>
          <p:cNvSpPr txBox="1"/>
          <p:nvPr/>
        </p:nvSpPr>
        <p:spPr>
          <a:xfrm>
            <a:off x="6174045" y="394046"/>
            <a:ext cx="675174" cy="369332"/>
          </a:xfrm>
          <a:prstGeom prst="rect">
            <a:avLst/>
          </a:prstGeom>
          <a:noFill/>
        </p:spPr>
        <p:txBody>
          <a:bodyPr wrap="square" rtlCol="0">
            <a:spAutoFit/>
          </a:bodyPr>
          <a:lstStyle/>
          <a:p>
            <a:r>
              <a:rPr kumimoji="1" lang="en-US" altLang="ja-JP" dirty="0">
                <a:latin typeface="Aharoni" panose="020B0604020202020204" pitchFamily="2" charset="-79"/>
                <a:cs typeface="Aharoni" panose="020B0604020202020204" pitchFamily="2" charset="-79"/>
              </a:rPr>
              <a:t>Plan</a:t>
            </a:r>
            <a:endParaRPr kumimoji="1" lang="ja-JP" altLang="en-US" dirty="0">
              <a:latin typeface="Aharoni" panose="020B0604020202020204" pitchFamily="2" charset="-79"/>
              <a:cs typeface="Aharoni" panose="020B0604020202020204" pitchFamily="2" charset="-79"/>
            </a:endParaRPr>
          </a:p>
        </p:txBody>
      </p:sp>
      <p:sp>
        <p:nvSpPr>
          <p:cNvPr id="19" name="テキスト ボックス 18">
            <a:extLst>
              <a:ext uri="{FF2B5EF4-FFF2-40B4-BE49-F238E27FC236}">
                <a16:creationId xmlns:a16="http://schemas.microsoft.com/office/drawing/2014/main" id="{1DB7709C-5E99-1925-055A-4D581213C947}"/>
              </a:ext>
            </a:extLst>
          </p:cNvPr>
          <p:cNvSpPr txBox="1"/>
          <p:nvPr/>
        </p:nvSpPr>
        <p:spPr>
          <a:xfrm>
            <a:off x="6231376" y="1849267"/>
            <a:ext cx="560511" cy="369332"/>
          </a:xfrm>
          <a:prstGeom prst="rect">
            <a:avLst/>
          </a:prstGeom>
          <a:noFill/>
        </p:spPr>
        <p:txBody>
          <a:bodyPr wrap="square" rtlCol="0">
            <a:spAutoFit/>
          </a:bodyPr>
          <a:lstStyle/>
          <a:p>
            <a:r>
              <a:rPr kumimoji="1" lang="en-US" altLang="ja-JP" dirty="0">
                <a:latin typeface="Aharoni" panose="020B0604020202020204" pitchFamily="2" charset="-79"/>
                <a:cs typeface="Aharoni" panose="020B0604020202020204" pitchFamily="2" charset="-79"/>
              </a:rPr>
              <a:t>Do</a:t>
            </a:r>
            <a:endParaRPr kumimoji="1" lang="ja-JP" altLang="en-US" dirty="0">
              <a:latin typeface="Aharoni" panose="020B0604020202020204" pitchFamily="2" charset="-79"/>
              <a:cs typeface="Aharoni" panose="020B0604020202020204" pitchFamily="2" charset="-79"/>
            </a:endParaRPr>
          </a:p>
        </p:txBody>
      </p:sp>
      <p:sp>
        <p:nvSpPr>
          <p:cNvPr id="20" name="テキスト ボックス 19">
            <a:extLst>
              <a:ext uri="{FF2B5EF4-FFF2-40B4-BE49-F238E27FC236}">
                <a16:creationId xmlns:a16="http://schemas.microsoft.com/office/drawing/2014/main" id="{390B557F-A4D1-3007-E163-37B2DF8ED45C}"/>
              </a:ext>
            </a:extLst>
          </p:cNvPr>
          <p:cNvSpPr txBox="1"/>
          <p:nvPr/>
        </p:nvSpPr>
        <p:spPr>
          <a:xfrm>
            <a:off x="4158578" y="422386"/>
            <a:ext cx="902703" cy="369332"/>
          </a:xfrm>
          <a:prstGeom prst="rect">
            <a:avLst/>
          </a:prstGeom>
          <a:noFill/>
        </p:spPr>
        <p:txBody>
          <a:bodyPr wrap="square" rtlCol="0">
            <a:spAutoFit/>
          </a:bodyPr>
          <a:lstStyle/>
          <a:p>
            <a:r>
              <a:rPr kumimoji="1" lang="en-US" altLang="ja-JP" dirty="0">
                <a:latin typeface="Aharoni" panose="020B0604020202020204" pitchFamily="2" charset="-79"/>
                <a:cs typeface="Aharoni" panose="020B0604020202020204" pitchFamily="2" charset="-79"/>
              </a:rPr>
              <a:t>Action</a:t>
            </a:r>
            <a:endParaRPr kumimoji="1" lang="ja-JP" altLang="en-US" dirty="0">
              <a:latin typeface="Aharoni" panose="020B0604020202020204" pitchFamily="2" charset="-79"/>
              <a:cs typeface="Aharoni" panose="020B0604020202020204" pitchFamily="2" charset="-79"/>
            </a:endParaRPr>
          </a:p>
        </p:txBody>
      </p:sp>
      <p:sp>
        <p:nvSpPr>
          <p:cNvPr id="21" name="テキスト ボックス 20">
            <a:extLst>
              <a:ext uri="{FF2B5EF4-FFF2-40B4-BE49-F238E27FC236}">
                <a16:creationId xmlns:a16="http://schemas.microsoft.com/office/drawing/2014/main" id="{4DAE02EA-9449-8B55-FE1C-3B8E090EFDBB}"/>
              </a:ext>
            </a:extLst>
          </p:cNvPr>
          <p:cNvSpPr txBox="1"/>
          <p:nvPr/>
        </p:nvSpPr>
        <p:spPr>
          <a:xfrm>
            <a:off x="4237186" y="1849267"/>
            <a:ext cx="902703" cy="369332"/>
          </a:xfrm>
          <a:prstGeom prst="rect">
            <a:avLst/>
          </a:prstGeom>
          <a:noFill/>
        </p:spPr>
        <p:txBody>
          <a:bodyPr wrap="square" rtlCol="0">
            <a:spAutoFit/>
          </a:bodyPr>
          <a:lstStyle/>
          <a:p>
            <a:r>
              <a:rPr kumimoji="1" lang="en-US" altLang="ja-JP" dirty="0">
                <a:latin typeface="Aharoni" panose="020B0604020202020204" pitchFamily="2" charset="-79"/>
                <a:cs typeface="Aharoni" panose="020B0604020202020204" pitchFamily="2" charset="-79"/>
              </a:rPr>
              <a:t>Check</a:t>
            </a:r>
            <a:endParaRPr kumimoji="1" lang="ja-JP" altLang="en-US" dirty="0">
              <a:latin typeface="Aharoni" panose="020B0604020202020204" pitchFamily="2" charset="-79"/>
              <a:cs typeface="Aharoni" panose="020B0604020202020204" pitchFamily="2" charset="-79"/>
            </a:endParaRPr>
          </a:p>
        </p:txBody>
      </p:sp>
    </p:spTree>
    <p:extLst>
      <p:ext uri="{BB962C8B-B14F-4D97-AF65-F5344CB8AC3E}">
        <p14:creationId xmlns:p14="http://schemas.microsoft.com/office/powerpoint/2010/main" val="26204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ja" dirty="0"/>
              <a:t>ビジネスモデル・キャンバス </a:t>
            </a:r>
            <a:r>
              <a:rPr lang="ja-JP" altLang="en-US" dirty="0"/>
              <a:t>＜</a:t>
            </a:r>
            <a:r>
              <a:rPr lang="en-US" altLang="ja-JP" dirty="0"/>
              <a:t>Amazon</a:t>
            </a:r>
            <a:r>
              <a:rPr lang="ja-JP" altLang="en-US" dirty="0"/>
              <a:t>＞</a:t>
            </a:r>
            <a:endParaRPr dirty="0"/>
          </a:p>
        </p:txBody>
      </p:sp>
      <p:graphicFrame>
        <p:nvGraphicFramePr>
          <p:cNvPr id="55" name="Google Shape;55;p13"/>
          <p:cNvGraphicFramePr/>
          <p:nvPr>
            <p:extLst>
              <p:ext uri="{D42A27DB-BD31-4B8C-83A1-F6EECF244321}">
                <p14:modId xmlns:p14="http://schemas.microsoft.com/office/powerpoint/2010/main" val="1511637519"/>
              </p:ext>
            </p:extLst>
          </p:nvPr>
        </p:nvGraphicFramePr>
        <p:xfrm>
          <a:off x="964600" y="1375733"/>
          <a:ext cx="10166335" cy="4835199"/>
        </p:xfrm>
        <a:graphic>
          <a:graphicData uri="http://schemas.openxmlformats.org/drawingml/2006/table">
            <a:tbl>
              <a:tblPr>
                <a:noFill/>
              </a:tblPr>
              <a:tblGrid>
                <a:gridCol w="2033267">
                  <a:extLst>
                    <a:ext uri="{9D8B030D-6E8A-4147-A177-3AD203B41FA5}">
                      <a16:colId xmlns:a16="http://schemas.microsoft.com/office/drawing/2014/main" val="20000"/>
                    </a:ext>
                  </a:extLst>
                </a:gridCol>
                <a:gridCol w="2033267">
                  <a:extLst>
                    <a:ext uri="{9D8B030D-6E8A-4147-A177-3AD203B41FA5}">
                      <a16:colId xmlns:a16="http://schemas.microsoft.com/office/drawing/2014/main" val="20001"/>
                    </a:ext>
                  </a:extLst>
                </a:gridCol>
                <a:gridCol w="2033267">
                  <a:extLst>
                    <a:ext uri="{9D8B030D-6E8A-4147-A177-3AD203B41FA5}">
                      <a16:colId xmlns:a16="http://schemas.microsoft.com/office/drawing/2014/main" val="20002"/>
                    </a:ext>
                  </a:extLst>
                </a:gridCol>
                <a:gridCol w="2033267">
                  <a:extLst>
                    <a:ext uri="{9D8B030D-6E8A-4147-A177-3AD203B41FA5}">
                      <a16:colId xmlns:a16="http://schemas.microsoft.com/office/drawing/2014/main" val="20003"/>
                    </a:ext>
                  </a:extLst>
                </a:gridCol>
                <a:gridCol w="2033267">
                  <a:extLst>
                    <a:ext uri="{9D8B030D-6E8A-4147-A177-3AD203B41FA5}">
                      <a16:colId xmlns:a16="http://schemas.microsoft.com/office/drawing/2014/main" val="20004"/>
                    </a:ext>
                  </a:extLst>
                </a:gridCol>
              </a:tblGrid>
              <a:tr h="1611733">
                <a:tc rowSpan="2">
                  <a:txBody>
                    <a:bodyPr/>
                    <a:lstStyle/>
                    <a:p>
                      <a:pPr marL="0" lvl="0" indent="0" algn="l" rtl="0">
                        <a:spcBef>
                          <a:spcPts val="0"/>
                        </a:spcBef>
                        <a:spcAft>
                          <a:spcPts val="0"/>
                        </a:spcAft>
                        <a:buNone/>
                      </a:pPr>
                      <a:r>
                        <a:rPr lang="ja" sz="2400" dirty="0"/>
                        <a:t>KP</a:t>
                      </a:r>
                      <a:endParaRPr sz="2400" dirty="0"/>
                    </a:p>
                    <a:p>
                      <a:pPr marL="0" lvl="0" indent="0" algn="l" rtl="0">
                        <a:spcBef>
                          <a:spcPts val="0"/>
                        </a:spcBef>
                        <a:spcAft>
                          <a:spcPts val="0"/>
                        </a:spcAft>
                        <a:buNone/>
                      </a:pPr>
                      <a:r>
                        <a:rPr lang="ja" sz="1800" dirty="0"/>
                        <a:t>キーパートナー</a:t>
                      </a:r>
                      <a:endParaRPr sz="1800" dirty="0"/>
                    </a:p>
                  </a:txBody>
                  <a:tcPr marL="121900" marR="121900" marT="121900" marB="121900"/>
                </a:tc>
                <a:tc>
                  <a:txBody>
                    <a:bodyPr/>
                    <a:lstStyle/>
                    <a:p>
                      <a:pPr marL="0" lvl="0" indent="0" algn="l" rtl="0">
                        <a:spcBef>
                          <a:spcPts val="0"/>
                        </a:spcBef>
                        <a:spcAft>
                          <a:spcPts val="0"/>
                        </a:spcAft>
                        <a:buNone/>
                      </a:pPr>
                      <a:r>
                        <a:rPr lang="ja" sz="2400" dirty="0"/>
                        <a:t>KA</a:t>
                      </a:r>
                      <a:endParaRPr sz="2400" dirty="0"/>
                    </a:p>
                    <a:p>
                      <a:pPr marL="0" lvl="0" indent="0" algn="l" rtl="0">
                        <a:spcBef>
                          <a:spcPts val="0"/>
                        </a:spcBef>
                        <a:spcAft>
                          <a:spcPts val="0"/>
                        </a:spcAft>
                        <a:buNone/>
                      </a:pPr>
                      <a:r>
                        <a:rPr lang="ja" sz="1800" dirty="0"/>
                        <a:t>主要活動</a:t>
                      </a:r>
                      <a:endParaRPr sz="1800" dirty="0"/>
                    </a:p>
                  </a:txBody>
                  <a:tcPr marL="121900" marR="121900" marT="121900" marB="121900"/>
                </a:tc>
                <a:tc rowSpan="2">
                  <a:txBody>
                    <a:bodyPr/>
                    <a:lstStyle/>
                    <a:p>
                      <a:pPr marL="0" lvl="0" indent="0" algn="l" rtl="0">
                        <a:spcBef>
                          <a:spcPts val="0"/>
                        </a:spcBef>
                        <a:spcAft>
                          <a:spcPts val="0"/>
                        </a:spcAft>
                        <a:buNone/>
                      </a:pPr>
                      <a:r>
                        <a:rPr lang="ja" sz="2400" dirty="0"/>
                        <a:t>VP</a:t>
                      </a:r>
                      <a:endParaRPr sz="2400" dirty="0"/>
                    </a:p>
                    <a:p>
                      <a:pPr marL="0" lvl="0" indent="0" algn="l" rtl="0">
                        <a:spcBef>
                          <a:spcPts val="0"/>
                        </a:spcBef>
                        <a:spcAft>
                          <a:spcPts val="0"/>
                        </a:spcAft>
                        <a:buNone/>
                      </a:pPr>
                      <a:r>
                        <a:rPr lang="ja" sz="1800" dirty="0"/>
                        <a:t>価値提案</a:t>
                      </a:r>
                      <a:endParaRPr sz="1800" dirty="0"/>
                    </a:p>
                  </a:txBody>
                  <a:tcPr marL="121900" marR="121900" marT="121900" marB="121900"/>
                </a:tc>
                <a:tc>
                  <a:txBody>
                    <a:bodyPr/>
                    <a:lstStyle/>
                    <a:p>
                      <a:pPr marL="0" lvl="0" indent="0" algn="l" rtl="0">
                        <a:spcBef>
                          <a:spcPts val="0"/>
                        </a:spcBef>
                        <a:spcAft>
                          <a:spcPts val="0"/>
                        </a:spcAft>
                        <a:buNone/>
                      </a:pPr>
                      <a:r>
                        <a:rPr lang="ja" sz="2400" dirty="0"/>
                        <a:t>CR</a:t>
                      </a:r>
                      <a:endParaRPr sz="2400" dirty="0"/>
                    </a:p>
                    <a:p>
                      <a:pPr marL="0" lvl="0" indent="0" algn="l" rtl="0">
                        <a:spcBef>
                          <a:spcPts val="0"/>
                        </a:spcBef>
                        <a:spcAft>
                          <a:spcPts val="0"/>
                        </a:spcAft>
                        <a:buNone/>
                      </a:pPr>
                      <a:r>
                        <a:rPr lang="ja" sz="1800" dirty="0"/>
                        <a:t>顧客との関係</a:t>
                      </a:r>
                      <a:endParaRPr sz="1800" dirty="0"/>
                    </a:p>
                  </a:txBody>
                  <a:tcPr marL="121900" marR="121900" marT="121900" marB="121900"/>
                </a:tc>
                <a:tc rowSpan="2">
                  <a:txBody>
                    <a:bodyPr/>
                    <a:lstStyle/>
                    <a:p>
                      <a:pPr marL="0" lvl="0" indent="0" algn="l" rtl="0">
                        <a:spcBef>
                          <a:spcPts val="0"/>
                        </a:spcBef>
                        <a:spcAft>
                          <a:spcPts val="0"/>
                        </a:spcAft>
                        <a:buNone/>
                      </a:pPr>
                      <a:r>
                        <a:rPr lang="ja" sz="2400" dirty="0"/>
                        <a:t>CS</a:t>
                      </a:r>
                      <a:endParaRPr sz="2400" dirty="0"/>
                    </a:p>
                    <a:p>
                      <a:pPr marL="0" lvl="0" indent="0" algn="l" rtl="0">
                        <a:spcBef>
                          <a:spcPts val="0"/>
                        </a:spcBef>
                        <a:spcAft>
                          <a:spcPts val="0"/>
                        </a:spcAft>
                        <a:buNone/>
                      </a:pPr>
                      <a:r>
                        <a:rPr lang="ja" sz="1800" dirty="0"/>
                        <a:t>顧客セグメント</a:t>
                      </a:r>
                      <a:endParaRPr sz="1800" dirty="0"/>
                    </a:p>
                  </a:txBody>
                  <a:tcPr marL="121900" marR="121900" marT="121900" marB="121900"/>
                </a:tc>
                <a:extLst>
                  <a:ext uri="{0D108BD9-81ED-4DB2-BD59-A6C34878D82A}">
                    <a16:rowId xmlns:a16="http://schemas.microsoft.com/office/drawing/2014/main" val="10000"/>
                  </a:ext>
                </a:extLst>
              </a:tr>
              <a:tr h="1611733">
                <a:tc vMerge="1">
                  <a:txBody>
                    <a:bodyPr/>
                    <a:lstStyle/>
                    <a:p>
                      <a:endParaRPr lang="ja-JP"/>
                    </a:p>
                  </a:txBody>
                  <a:tcPr/>
                </a:tc>
                <a:tc>
                  <a:txBody>
                    <a:bodyPr/>
                    <a:lstStyle/>
                    <a:p>
                      <a:pPr marL="0" lvl="0" indent="0" algn="l" rtl="0">
                        <a:spcBef>
                          <a:spcPts val="0"/>
                        </a:spcBef>
                        <a:spcAft>
                          <a:spcPts val="0"/>
                        </a:spcAft>
                        <a:buNone/>
                      </a:pPr>
                      <a:r>
                        <a:rPr lang="ja" sz="2400" dirty="0"/>
                        <a:t>KR</a:t>
                      </a:r>
                      <a:endParaRPr sz="2400" dirty="0"/>
                    </a:p>
                    <a:p>
                      <a:pPr marL="0" lvl="0" indent="0" algn="l" rtl="0">
                        <a:spcBef>
                          <a:spcPts val="0"/>
                        </a:spcBef>
                        <a:spcAft>
                          <a:spcPts val="0"/>
                        </a:spcAft>
                        <a:buNone/>
                      </a:pPr>
                      <a:r>
                        <a:rPr lang="ja" sz="1800" dirty="0"/>
                        <a:t>主なリソース</a:t>
                      </a:r>
                      <a:endParaRPr sz="1800" dirty="0"/>
                    </a:p>
                  </a:txBody>
                  <a:tcPr marL="121900" marR="121900" marT="121900" marB="121900"/>
                </a:tc>
                <a:tc vMerge="1">
                  <a:txBody>
                    <a:bodyPr/>
                    <a:lstStyle/>
                    <a:p>
                      <a:endParaRPr lang="ja-JP"/>
                    </a:p>
                  </a:txBody>
                  <a:tcPr/>
                </a:tc>
                <a:tc>
                  <a:txBody>
                    <a:bodyPr/>
                    <a:lstStyle/>
                    <a:p>
                      <a:pPr marL="0" lvl="0" indent="0" algn="l" rtl="0">
                        <a:spcBef>
                          <a:spcPts val="0"/>
                        </a:spcBef>
                        <a:spcAft>
                          <a:spcPts val="0"/>
                        </a:spcAft>
                        <a:buNone/>
                      </a:pPr>
                      <a:r>
                        <a:rPr lang="ja" sz="2400" dirty="0"/>
                        <a:t>CH</a:t>
                      </a:r>
                      <a:endParaRPr sz="2400" dirty="0"/>
                    </a:p>
                    <a:p>
                      <a:pPr marL="0" lvl="0" indent="0" algn="l" rtl="0">
                        <a:spcBef>
                          <a:spcPts val="0"/>
                        </a:spcBef>
                        <a:spcAft>
                          <a:spcPts val="0"/>
                        </a:spcAft>
                        <a:buNone/>
                      </a:pPr>
                      <a:r>
                        <a:rPr lang="ja" sz="1800" dirty="0"/>
                        <a:t>チャネル</a:t>
                      </a:r>
                      <a:endParaRPr sz="1800" dirty="0"/>
                    </a:p>
                  </a:txBody>
                  <a:tcPr marL="121900" marR="121900" marT="121900" marB="121900"/>
                </a:tc>
                <a:tc vMerge="1">
                  <a:txBody>
                    <a:bodyPr/>
                    <a:lstStyle/>
                    <a:p>
                      <a:endParaRPr lang="ja-JP"/>
                    </a:p>
                  </a:txBody>
                  <a:tcPr/>
                </a:tc>
                <a:extLst>
                  <a:ext uri="{0D108BD9-81ED-4DB2-BD59-A6C34878D82A}">
                    <a16:rowId xmlns:a16="http://schemas.microsoft.com/office/drawing/2014/main" val="10001"/>
                  </a:ext>
                </a:extLst>
              </a:tr>
              <a:tr h="1611733">
                <a:tc gridSpan="2">
                  <a:txBody>
                    <a:bodyPr/>
                    <a:lstStyle/>
                    <a:p>
                      <a:pPr marL="0" lvl="0" indent="0" algn="l" rtl="0">
                        <a:spcBef>
                          <a:spcPts val="0"/>
                        </a:spcBef>
                        <a:spcAft>
                          <a:spcPts val="0"/>
                        </a:spcAft>
                        <a:buNone/>
                      </a:pPr>
                      <a:r>
                        <a:rPr lang="ja" sz="2400" dirty="0"/>
                        <a:t>CS</a:t>
                      </a:r>
                      <a:endParaRPr sz="2400" dirty="0"/>
                    </a:p>
                    <a:p>
                      <a:pPr marL="0" lvl="0" indent="0" algn="l" rtl="0">
                        <a:spcBef>
                          <a:spcPts val="0"/>
                        </a:spcBef>
                        <a:spcAft>
                          <a:spcPts val="0"/>
                        </a:spcAft>
                        <a:buNone/>
                      </a:pPr>
                      <a:r>
                        <a:rPr lang="ja" sz="1800" dirty="0"/>
                        <a:t>コスト構造</a:t>
                      </a:r>
                      <a:endParaRPr sz="1800" dirty="0"/>
                    </a:p>
                  </a:txBody>
                  <a:tcPr marL="121900" marR="121900" marT="121900" marB="121900"/>
                </a:tc>
                <a:tc hMerge="1">
                  <a:txBody>
                    <a:bodyPr/>
                    <a:lstStyle/>
                    <a:p>
                      <a:endParaRPr lang="ja-JP"/>
                    </a:p>
                  </a:txBody>
                  <a:tcPr/>
                </a:tc>
                <a:tc gridSpan="3">
                  <a:txBody>
                    <a:bodyPr/>
                    <a:lstStyle/>
                    <a:p>
                      <a:pPr marL="0" lvl="0" indent="0" algn="l" rtl="0">
                        <a:spcBef>
                          <a:spcPts val="0"/>
                        </a:spcBef>
                        <a:spcAft>
                          <a:spcPts val="0"/>
                        </a:spcAft>
                        <a:buNone/>
                      </a:pPr>
                      <a:r>
                        <a:rPr lang="ja" sz="2400" dirty="0"/>
                        <a:t>RS</a:t>
                      </a:r>
                      <a:endParaRPr sz="2400" dirty="0"/>
                    </a:p>
                    <a:p>
                      <a:pPr marL="0" lvl="0" indent="0" algn="l" rtl="0">
                        <a:spcBef>
                          <a:spcPts val="0"/>
                        </a:spcBef>
                        <a:spcAft>
                          <a:spcPts val="0"/>
                        </a:spcAft>
                        <a:buNone/>
                      </a:pPr>
                      <a:r>
                        <a:rPr lang="ja" sz="1800" dirty="0"/>
                        <a:t>収益の流れ</a:t>
                      </a:r>
                      <a:endParaRPr sz="1800" dirty="0"/>
                    </a:p>
                  </a:txBody>
                  <a:tcPr marL="121900" marR="121900" marT="121900" marB="121900"/>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69670" y="647192"/>
            <a:ext cx="9852660" cy="1233424"/>
          </a:xfrm>
        </p:spPr>
        <p:txBody>
          <a:bodyPr>
            <a:normAutofit/>
          </a:bodyPr>
          <a:lstStyle/>
          <a:p>
            <a:pPr rtl="0" eaLnBrk="1" latinLnBrk="0" hangingPunct="1"/>
            <a:r>
              <a:rPr lang="ja-JP" altLang="en-US" sz="4400" dirty="0"/>
              <a:t>ビジネスモデルキャンバスを理解しよう</a:t>
            </a:r>
            <a:endParaRPr lang="ja-JP" altLang="ja-JP" sz="4400" dirty="0">
              <a:effectLst/>
            </a:endParaRPr>
          </a:p>
        </p:txBody>
      </p:sp>
      <p:sp>
        <p:nvSpPr>
          <p:cNvPr id="4" name="コンテンツ プレースホルダー 3">
            <a:extLst>
              <a:ext uri="{FF2B5EF4-FFF2-40B4-BE49-F238E27FC236}">
                <a16:creationId xmlns:a16="http://schemas.microsoft.com/office/drawing/2014/main" id="{1CFEF0C2-4EFA-1958-B7F9-06927E0B57F3}"/>
              </a:ext>
            </a:extLst>
          </p:cNvPr>
          <p:cNvSpPr>
            <a:spLocks noGrp="1"/>
          </p:cNvSpPr>
          <p:nvPr>
            <p:ph idx="1"/>
          </p:nvPr>
        </p:nvSpPr>
        <p:spPr>
          <a:xfrm>
            <a:off x="1169670" y="1943100"/>
            <a:ext cx="10488930" cy="4914900"/>
          </a:xfrm>
        </p:spPr>
        <p:txBody>
          <a:bodyPr>
            <a:normAutofit/>
          </a:bodyPr>
          <a:lstStyle/>
          <a:p>
            <a:r>
              <a:rPr lang="ja-JP" altLang="en-US" dirty="0"/>
              <a:t>実践方法（</a:t>
            </a:r>
            <a:r>
              <a:rPr lang="en-US" altLang="ja-JP" dirty="0"/>
              <a:t>1</a:t>
            </a:r>
            <a:r>
              <a:rPr lang="ja-JP" altLang="en-US" dirty="0"/>
              <a:t>人）</a:t>
            </a:r>
            <a:endParaRPr lang="en-US" altLang="ja-JP" dirty="0"/>
          </a:p>
          <a:p>
            <a:endParaRPr lang="en-US" altLang="ja-JP" dirty="0"/>
          </a:p>
          <a:p>
            <a:r>
              <a:rPr lang="en-US" altLang="ja-JP" dirty="0"/>
              <a:t>【</a:t>
            </a:r>
            <a:r>
              <a:rPr lang="ja-JP" altLang="en-US" dirty="0"/>
              <a:t>インプット</a:t>
            </a:r>
            <a:r>
              <a:rPr lang="en-US" altLang="ja-JP" dirty="0"/>
              <a:t>】</a:t>
            </a:r>
          </a:p>
          <a:p>
            <a:pPr marL="457200" indent="-457200">
              <a:buFont typeface="+mj-lt"/>
              <a:buAutoNum type="arabicPeriod"/>
            </a:pPr>
            <a:r>
              <a:rPr lang="ja-JP" altLang="en-US" dirty="0"/>
              <a:t>羅列してある項目を９つの要素に該当すると思う枠に入力</a:t>
            </a:r>
            <a:r>
              <a:rPr lang="ja-JP" altLang="en-US"/>
              <a:t>してみましょう。</a:t>
            </a:r>
            <a:endParaRPr lang="en-US" altLang="ja-JP" dirty="0"/>
          </a:p>
          <a:p>
            <a:pPr marL="457200" indent="-457200">
              <a:buFont typeface="+mj-lt"/>
              <a:buAutoNum type="arabicPeriod"/>
            </a:pPr>
            <a:r>
              <a:rPr lang="ja-JP" altLang="en-US" dirty="0"/>
              <a:t>事例は「</a:t>
            </a:r>
            <a:r>
              <a:rPr lang="en-US" altLang="ja-JP" dirty="0"/>
              <a:t>Amazon</a:t>
            </a:r>
            <a:r>
              <a:rPr lang="ja-JP" altLang="en-US" dirty="0"/>
              <a:t>（企業）」とする。</a:t>
            </a:r>
            <a:endParaRPr lang="en-US" altLang="ja-JP" dirty="0"/>
          </a:p>
          <a:p>
            <a:pPr marL="0" indent="0">
              <a:buNone/>
            </a:pPr>
            <a:endParaRPr lang="en-US" altLang="ja-JP" dirty="0"/>
          </a:p>
          <a:p>
            <a:pPr marL="0" indent="0">
              <a:buNone/>
            </a:pPr>
            <a:r>
              <a:rPr lang="en-US" altLang="ja-JP" dirty="0"/>
              <a:t>【</a:t>
            </a:r>
            <a:r>
              <a:rPr lang="ja-JP" altLang="en-US" dirty="0"/>
              <a:t>アウトプット</a:t>
            </a:r>
            <a:r>
              <a:rPr lang="en-US" altLang="ja-JP" dirty="0"/>
              <a:t>】</a:t>
            </a:r>
          </a:p>
          <a:p>
            <a:pPr marL="0" indent="0">
              <a:buNone/>
            </a:pPr>
            <a:r>
              <a:rPr lang="ja-JP" altLang="en-US" dirty="0"/>
              <a:t>　</a:t>
            </a:r>
            <a:r>
              <a:rPr lang="en-US" altLang="ja-JP" dirty="0"/>
              <a:t>BMC</a:t>
            </a:r>
            <a:r>
              <a:rPr lang="ja-JP" altLang="en-US" dirty="0"/>
              <a:t>をまとめて、発表する。もしくは、提出。</a:t>
            </a:r>
            <a:endParaRPr lang="en-US" altLang="ja-JP" dirty="0"/>
          </a:p>
        </p:txBody>
      </p:sp>
      <p:cxnSp>
        <p:nvCxnSpPr>
          <p:cNvPr id="5" name="直線コネクタ 4">
            <a:extLst>
              <a:ext uri="{FF2B5EF4-FFF2-40B4-BE49-F238E27FC236}">
                <a16:creationId xmlns:a16="http://schemas.microsoft.com/office/drawing/2014/main" id="{EF6F0699-A9D7-E832-1943-93B073A7682C}"/>
              </a:ext>
            </a:extLst>
          </p:cNvPr>
          <p:cNvCxnSpPr/>
          <p:nvPr/>
        </p:nvCxnSpPr>
        <p:spPr>
          <a:xfrm>
            <a:off x="1169670" y="2369820"/>
            <a:ext cx="985266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11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D9F011-803E-140E-B871-E081072731A0}"/>
              </a:ext>
            </a:extLst>
          </p:cNvPr>
          <p:cNvSpPr>
            <a:spLocks noGrp="1"/>
          </p:cNvSpPr>
          <p:nvPr>
            <p:ph type="body" idx="1"/>
          </p:nvPr>
        </p:nvSpPr>
        <p:spPr>
          <a:xfrm>
            <a:off x="415600" y="637730"/>
            <a:ext cx="11360800" cy="6220270"/>
          </a:xfrm>
        </p:spPr>
        <p:txBody>
          <a:bodyPr>
            <a:normAutofit/>
          </a:bodyPr>
          <a:lstStyle/>
          <a:p>
            <a:pPr marL="152396" indent="0">
              <a:buNone/>
            </a:pPr>
            <a:r>
              <a:rPr lang="ja-JP" altLang="en-US" dirty="0"/>
              <a:t>人件費　　　仲介手数料　　　</a:t>
            </a:r>
            <a:r>
              <a:rPr lang="en-US" altLang="ja-JP" dirty="0"/>
              <a:t>WEB</a:t>
            </a:r>
            <a:r>
              <a:rPr lang="ja-JP" altLang="en-US" dirty="0"/>
              <a:t>サイト・アプリ・</a:t>
            </a:r>
            <a:r>
              <a:rPr lang="en-US" altLang="ja-JP" dirty="0"/>
              <a:t>SNS</a:t>
            </a:r>
            <a:r>
              <a:rPr lang="ja-JP" altLang="en-US" dirty="0"/>
              <a:t>　　プラットフォーム／知財</a:t>
            </a:r>
          </a:p>
          <a:p>
            <a:pPr marL="152396" indent="0">
              <a:buNone/>
            </a:pPr>
            <a:endParaRPr lang="ja-JP" altLang="en-US" dirty="0"/>
          </a:p>
          <a:p>
            <a:pPr marL="152396" indent="0">
              <a:buNone/>
            </a:pPr>
            <a:r>
              <a:rPr lang="ja-JP" altLang="en-US" dirty="0"/>
              <a:t>出品企業　　　</a:t>
            </a:r>
            <a:r>
              <a:rPr lang="en-US" altLang="ja-JP" dirty="0"/>
              <a:t>Amazon</a:t>
            </a:r>
            <a:r>
              <a:rPr lang="ja-JP" altLang="en-US" dirty="0"/>
              <a:t>のサービスを利用する多くのエンドユーザー</a:t>
            </a:r>
          </a:p>
          <a:p>
            <a:pPr marL="152396" indent="0">
              <a:buNone/>
            </a:pPr>
            <a:endParaRPr lang="ja-JP" altLang="en-US" dirty="0"/>
          </a:p>
          <a:p>
            <a:pPr marL="152396" indent="0">
              <a:buNone/>
            </a:pPr>
            <a:r>
              <a:rPr lang="ja-JP" altLang="en-US" dirty="0"/>
              <a:t>企業が消費者に商材や販売する圧倒的なユーザー数を抱えたプラットフォーム</a:t>
            </a:r>
          </a:p>
          <a:p>
            <a:pPr marL="152396" indent="0">
              <a:buNone/>
            </a:pPr>
            <a:endParaRPr lang="ja-JP" altLang="en-US" dirty="0"/>
          </a:p>
          <a:p>
            <a:pPr marL="152396" indent="0">
              <a:buNone/>
            </a:pPr>
            <a:r>
              <a:rPr lang="ja-JP" altLang="en-US" dirty="0"/>
              <a:t>プラットフォーム開発／メンテナンス　　物流　　ソフトウェアの開発費用</a:t>
            </a:r>
          </a:p>
          <a:p>
            <a:pPr marL="152396" indent="0">
              <a:buNone/>
            </a:pPr>
            <a:endParaRPr lang="ja-JP" altLang="en-US" dirty="0"/>
          </a:p>
          <a:p>
            <a:pPr marL="152396" indent="0">
              <a:buNone/>
            </a:pPr>
            <a:r>
              <a:rPr lang="ja-JP" altLang="en-US" dirty="0"/>
              <a:t>アマゾン支払いのグローバルパートナープログラム</a:t>
            </a:r>
          </a:p>
          <a:p>
            <a:pPr marL="152396" indent="0">
              <a:buNone/>
            </a:pPr>
            <a:endParaRPr lang="ja-JP" altLang="en-US" dirty="0"/>
          </a:p>
          <a:p>
            <a:pPr marL="152396" indent="0">
              <a:buNone/>
            </a:pPr>
            <a:r>
              <a:rPr lang="ja-JP" altLang="en-US" dirty="0"/>
              <a:t>クリック履歴や購入履歴によるページのパーソナライズによる購入の利便性</a:t>
            </a:r>
          </a:p>
          <a:p>
            <a:pPr marL="152396" indent="0">
              <a:buNone/>
            </a:pPr>
            <a:endParaRPr lang="ja-JP" altLang="en-US" dirty="0"/>
          </a:p>
          <a:p>
            <a:pPr marL="152396" indent="0">
              <a:buNone/>
            </a:pPr>
            <a:r>
              <a:rPr lang="ja-JP" altLang="en-US" dirty="0"/>
              <a:t>自動化されたサービス／レコメンドなどで継続的</a:t>
            </a:r>
          </a:p>
          <a:p>
            <a:pPr marL="152396" indent="0">
              <a:buNone/>
            </a:pPr>
            <a:endParaRPr lang="ja-JP" altLang="en-US" dirty="0"/>
          </a:p>
          <a:p>
            <a:pPr marL="152396" indent="0">
              <a:buNone/>
            </a:pPr>
            <a:r>
              <a:rPr lang="ja-JP" altLang="en-US" dirty="0"/>
              <a:t>自社の製品を販売したい事業者　　小売りの売上　　</a:t>
            </a:r>
            <a:endParaRPr lang="en-US" altLang="ja-JP" dirty="0"/>
          </a:p>
          <a:p>
            <a:pPr marL="152396" indent="0">
              <a:buNone/>
            </a:pPr>
            <a:endParaRPr lang="en-US" altLang="ja-JP" dirty="0"/>
          </a:p>
          <a:p>
            <a:pPr marL="152396" indent="0">
              <a:buNone/>
            </a:pPr>
            <a:r>
              <a:rPr lang="ja-JP" altLang="en-US" dirty="0"/>
              <a:t>大型倉庫・事務所の維持費／管理費</a:t>
            </a:r>
          </a:p>
          <a:p>
            <a:pPr marL="152396" indent="0">
              <a:buNone/>
            </a:pPr>
            <a:endParaRPr lang="en-US" altLang="ja-JP" dirty="0"/>
          </a:p>
          <a:p>
            <a:pPr marL="152396" indent="0">
              <a:buNone/>
            </a:pPr>
            <a:r>
              <a:rPr lang="ja-JP" altLang="en-US" dirty="0"/>
              <a:t>　</a:t>
            </a:r>
            <a:endParaRPr lang="en-US" altLang="ja-JP" dirty="0"/>
          </a:p>
        </p:txBody>
      </p:sp>
    </p:spTree>
    <p:extLst>
      <p:ext uri="{BB962C8B-B14F-4D97-AF65-F5344CB8AC3E}">
        <p14:creationId xmlns:p14="http://schemas.microsoft.com/office/powerpoint/2010/main" val="219682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69670" y="647192"/>
            <a:ext cx="9852660" cy="1233424"/>
          </a:xfrm>
        </p:spPr>
        <p:txBody>
          <a:bodyPr>
            <a:normAutofit/>
          </a:bodyPr>
          <a:lstStyle/>
          <a:p>
            <a:pPr rtl="0" eaLnBrk="1" latinLnBrk="0" hangingPunct="1"/>
            <a:r>
              <a:rPr lang="ja-JP" altLang="en-US" sz="4400" dirty="0"/>
              <a:t>営業トーク</a:t>
            </a:r>
            <a:r>
              <a:rPr lang="ja-JP" altLang="en-US" sz="4400" dirty="0">
                <a:effectLst/>
              </a:rPr>
              <a:t>（話すことへの緊張感をなくす）</a:t>
            </a:r>
            <a:endParaRPr lang="ja-JP" altLang="ja-JP" sz="4400" dirty="0">
              <a:effectLst/>
            </a:endParaRPr>
          </a:p>
        </p:txBody>
      </p:sp>
      <p:sp>
        <p:nvSpPr>
          <p:cNvPr id="4" name="コンテンツ プレースホルダー 3">
            <a:extLst>
              <a:ext uri="{FF2B5EF4-FFF2-40B4-BE49-F238E27FC236}">
                <a16:creationId xmlns:a16="http://schemas.microsoft.com/office/drawing/2014/main" id="{1CFEF0C2-4EFA-1958-B7F9-06927E0B57F3}"/>
              </a:ext>
            </a:extLst>
          </p:cNvPr>
          <p:cNvSpPr>
            <a:spLocks noGrp="1"/>
          </p:cNvSpPr>
          <p:nvPr>
            <p:ph idx="1"/>
          </p:nvPr>
        </p:nvSpPr>
        <p:spPr>
          <a:xfrm>
            <a:off x="1169670" y="1943100"/>
            <a:ext cx="10488930" cy="4914900"/>
          </a:xfrm>
        </p:spPr>
        <p:txBody>
          <a:bodyPr>
            <a:normAutofit/>
          </a:bodyPr>
          <a:lstStyle/>
          <a:p>
            <a:r>
              <a:rPr lang="ja-JP" altLang="en-US" dirty="0"/>
              <a:t>実践方法（</a:t>
            </a:r>
            <a:r>
              <a:rPr lang="en-US" altLang="ja-JP" dirty="0"/>
              <a:t>1</a:t>
            </a:r>
            <a:r>
              <a:rPr lang="ja-JP" altLang="en-US" dirty="0"/>
              <a:t>人）</a:t>
            </a:r>
            <a:endParaRPr lang="en-US" altLang="ja-JP" dirty="0"/>
          </a:p>
          <a:p>
            <a:endParaRPr lang="en-US" altLang="ja-JP" dirty="0"/>
          </a:p>
          <a:p>
            <a:r>
              <a:rPr lang="en-US" altLang="ja-JP" dirty="0"/>
              <a:t>【</a:t>
            </a:r>
            <a:r>
              <a:rPr lang="ja-JP" altLang="en-US" dirty="0"/>
              <a:t>インプット</a:t>
            </a:r>
            <a:r>
              <a:rPr lang="en-US" altLang="ja-JP" dirty="0"/>
              <a:t>】</a:t>
            </a:r>
          </a:p>
          <a:p>
            <a:pPr marL="457200" indent="-457200">
              <a:buFont typeface="+mj-lt"/>
              <a:buAutoNum type="arabicPeriod"/>
            </a:pPr>
            <a:r>
              <a:rPr lang="ja-JP" altLang="en-US" dirty="0"/>
              <a:t>自分の持ち物で、人に売り込めそうなアイテムを探し、特色を見つける（約</a:t>
            </a:r>
            <a:r>
              <a:rPr lang="en-US" altLang="ja-JP" dirty="0"/>
              <a:t>3</a:t>
            </a:r>
            <a:r>
              <a:rPr lang="ja-JP" altLang="en-US" dirty="0"/>
              <a:t>分）</a:t>
            </a:r>
            <a:endParaRPr lang="en-US" altLang="ja-JP" dirty="0"/>
          </a:p>
          <a:p>
            <a:pPr marL="457200" indent="-457200">
              <a:buFont typeface="+mj-lt"/>
              <a:buAutoNum type="arabicPeriod"/>
            </a:pPr>
            <a:r>
              <a:rPr lang="ja-JP" altLang="en-US" dirty="0"/>
              <a:t>現在、本当はついていない機能でも付け加えて、営業文句をつくる。</a:t>
            </a:r>
            <a:endParaRPr lang="en-US" altLang="ja-JP" dirty="0"/>
          </a:p>
          <a:p>
            <a:pPr marL="457200" indent="-457200">
              <a:buFont typeface="+mj-lt"/>
              <a:buAutoNum type="arabicPeriod"/>
            </a:pPr>
            <a:r>
              <a:rPr lang="en-US" altLang="ja-JP" dirty="0"/>
              <a:t>5W1H</a:t>
            </a:r>
            <a:r>
              <a:rPr lang="ja-JP" altLang="en-US" dirty="0"/>
              <a:t>を意識して、営業トークを考える。暗記する。（</a:t>
            </a:r>
            <a:r>
              <a:rPr lang="en-US" altLang="ja-JP" dirty="0"/>
              <a:t>7</a:t>
            </a:r>
            <a:r>
              <a:rPr lang="ja-JP" altLang="en-US" dirty="0"/>
              <a:t>分）</a:t>
            </a:r>
            <a:endParaRPr lang="en-US" altLang="ja-JP" dirty="0"/>
          </a:p>
          <a:p>
            <a:pPr marL="457200" indent="-457200">
              <a:buFont typeface="+mj-lt"/>
              <a:buAutoNum type="arabicPeriod"/>
            </a:pPr>
            <a:endParaRPr lang="en-US" altLang="ja-JP" dirty="0"/>
          </a:p>
          <a:p>
            <a:pPr marL="0" indent="0">
              <a:buNone/>
            </a:pPr>
            <a:r>
              <a:rPr lang="en-US" altLang="ja-JP" dirty="0"/>
              <a:t>【</a:t>
            </a:r>
            <a:r>
              <a:rPr lang="ja-JP" altLang="en-US" dirty="0"/>
              <a:t>アウトプット</a:t>
            </a:r>
            <a:r>
              <a:rPr lang="en-US" altLang="ja-JP" dirty="0"/>
              <a:t>】</a:t>
            </a:r>
          </a:p>
          <a:p>
            <a:pPr marL="0" indent="0">
              <a:buNone/>
            </a:pPr>
            <a:r>
              <a:rPr lang="ja-JP" altLang="en-US" dirty="0"/>
              <a:t>　意見をまとめて、発表する。（</a:t>
            </a:r>
            <a:r>
              <a:rPr lang="en-US" altLang="ja-JP" dirty="0"/>
              <a:t>1</a:t>
            </a:r>
            <a:r>
              <a:rPr lang="ja-JP" altLang="en-US" dirty="0"/>
              <a:t>～</a:t>
            </a:r>
            <a:r>
              <a:rPr lang="en-US" altLang="ja-JP" dirty="0"/>
              <a:t>2</a:t>
            </a:r>
            <a:r>
              <a:rPr lang="ja-JP" altLang="en-US" dirty="0"/>
              <a:t>分）</a:t>
            </a:r>
            <a:r>
              <a:rPr lang="en-US" altLang="ja-JP" dirty="0"/>
              <a:t>×</a:t>
            </a:r>
            <a:r>
              <a:rPr lang="ja-JP" altLang="en-US" dirty="0"/>
              <a:t>　●●名</a:t>
            </a:r>
            <a:endParaRPr lang="en-US" altLang="ja-JP" dirty="0"/>
          </a:p>
        </p:txBody>
      </p:sp>
      <p:cxnSp>
        <p:nvCxnSpPr>
          <p:cNvPr id="5" name="直線コネクタ 4">
            <a:extLst>
              <a:ext uri="{FF2B5EF4-FFF2-40B4-BE49-F238E27FC236}">
                <a16:creationId xmlns:a16="http://schemas.microsoft.com/office/drawing/2014/main" id="{EF6F0699-A9D7-E832-1943-93B073A7682C}"/>
              </a:ext>
            </a:extLst>
          </p:cNvPr>
          <p:cNvCxnSpPr/>
          <p:nvPr/>
        </p:nvCxnSpPr>
        <p:spPr>
          <a:xfrm>
            <a:off x="1169670" y="2369820"/>
            <a:ext cx="985266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85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9697" y="693736"/>
            <a:ext cx="9133730" cy="1233424"/>
          </a:xfrm>
        </p:spPr>
        <p:txBody>
          <a:bodyPr>
            <a:normAutofit/>
          </a:bodyPr>
          <a:lstStyle/>
          <a:p>
            <a:r>
              <a:rPr kumimoji="1" lang="ja-JP" altLang="en-US" sz="4400" dirty="0"/>
              <a:t>現在の企業の課題とは？</a:t>
            </a:r>
            <a:endParaRPr kumimoji="1" lang="ja-JP" sz="4400" dirty="0"/>
          </a:p>
        </p:txBody>
      </p:sp>
      <p:sp>
        <p:nvSpPr>
          <p:cNvPr id="4" name="コンテンツ プレースホルダー 3"/>
          <p:cNvSpPr>
            <a:spLocks noGrp="1"/>
          </p:cNvSpPr>
          <p:nvPr>
            <p:ph sz="half" idx="1"/>
          </p:nvPr>
        </p:nvSpPr>
        <p:spPr>
          <a:xfrm>
            <a:off x="1528573" y="1927160"/>
            <a:ext cx="8853677" cy="3107548"/>
          </a:xfrm>
        </p:spPr>
        <p:txBody>
          <a:bodyPr>
            <a:noAutofit/>
          </a:bodyPr>
          <a:lstStyle/>
          <a:p>
            <a:pPr marL="0" indent="0">
              <a:buNone/>
            </a:pPr>
            <a:r>
              <a:rPr kumimoji="1" lang="en-US" altLang="ja-JP" sz="2400" b="0" i="0" kern="1200" dirty="0">
                <a:solidFill>
                  <a:schemeClr val="tx1"/>
                </a:solidFill>
                <a:effectLst/>
                <a:latin typeface="Meiryo UI" panose="020B0604030504040204" pitchFamily="50" charset="-128"/>
                <a:ea typeface="Meiryo UI" panose="020B0604030504040204" pitchFamily="50" charset="-128"/>
                <a:cs typeface="+mn-cs"/>
              </a:rPr>
              <a:t>AI</a:t>
            </a:r>
            <a:r>
              <a:rPr kumimoji="1" lang="ja-JP" altLang="en-US" sz="2400" b="0" i="0" kern="1200" dirty="0">
                <a:solidFill>
                  <a:schemeClr val="tx1"/>
                </a:solidFill>
                <a:effectLst/>
                <a:latin typeface="Meiryo UI" panose="020B0604030504040204" pitchFamily="50" charset="-128"/>
                <a:ea typeface="Meiryo UI" panose="020B0604030504040204" pitchFamily="50" charset="-128"/>
                <a:cs typeface="+mn-cs"/>
              </a:rPr>
              <a:t>や</a:t>
            </a:r>
            <a:r>
              <a:rPr kumimoji="1" lang="en-US" altLang="ja-JP" sz="2400" b="0" i="0" kern="1200" dirty="0">
                <a:solidFill>
                  <a:schemeClr val="tx1"/>
                </a:solidFill>
                <a:effectLst/>
                <a:latin typeface="Meiryo UI" panose="020B0604030504040204" pitchFamily="50" charset="-128"/>
                <a:ea typeface="Meiryo UI" panose="020B0604030504040204" pitchFamily="50" charset="-128"/>
                <a:cs typeface="+mn-cs"/>
              </a:rPr>
              <a:t>IoT</a:t>
            </a:r>
            <a:r>
              <a:rPr kumimoji="1" lang="ja-JP" altLang="en-US" sz="2400" b="0" i="0" kern="1200" dirty="0">
                <a:solidFill>
                  <a:schemeClr val="tx1"/>
                </a:solidFill>
                <a:effectLst/>
                <a:latin typeface="Meiryo UI" panose="020B0604030504040204" pitchFamily="50" charset="-128"/>
                <a:ea typeface="Meiryo UI" panose="020B0604030504040204" pitchFamily="50" charset="-128"/>
                <a:cs typeface="+mn-cs"/>
              </a:rPr>
              <a:t>、</a:t>
            </a:r>
            <a:r>
              <a:rPr kumimoji="1" lang="en-US" altLang="ja-JP" sz="2400" b="0" i="0" kern="1200" dirty="0">
                <a:solidFill>
                  <a:schemeClr val="tx1"/>
                </a:solidFill>
                <a:effectLst/>
                <a:latin typeface="Meiryo UI" panose="020B0604030504040204" pitchFamily="50" charset="-128"/>
                <a:ea typeface="Meiryo UI" panose="020B0604030504040204" pitchFamily="50" charset="-128"/>
                <a:cs typeface="+mn-cs"/>
              </a:rPr>
              <a:t>XR</a:t>
            </a:r>
            <a:r>
              <a:rPr kumimoji="1" lang="ja-JP" altLang="en-US" sz="2400" b="0" i="0" kern="1200" dirty="0">
                <a:solidFill>
                  <a:schemeClr val="tx1"/>
                </a:solidFill>
                <a:effectLst/>
                <a:latin typeface="Meiryo UI" panose="020B0604030504040204" pitchFamily="50" charset="-128"/>
                <a:ea typeface="Meiryo UI" panose="020B0604030504040204" pitchFamily="50" charset="-128"/>
                <a:cs typeface="+mn-cs"/>
              </a:rPr>
              <a:t>など、新たなデジタル技術が急速に発達している中、</a:t>
            </a:r>
          </a:p>
          <a:p>
            <a:pPr marL="0" indent="0">
              <a:buNone/>
            </a:pPr>
            <a:r>
              <a:rPr kumimoji="1" lang="ja-JP" altLang="en-US" sz="2400" b="0" i="0" kern="1200" dirty="0">
                <a:solidFill>
                  <a:schemeClr val="tx1"/>
                </a:solidFill>
                <a:effectLst/>
                <a:latin typeface="Meiryo UI" panose="020B0604030504040204" pitchFamily="50" charset="-128"/>
                <a:ea typeface="Meiryo UI" panose="020B0604030504040204" pitchFamily="50" charset="-128"/>
                <a:cs typeface="+mn-cs"/>
              </a:rPr>
              <a:t>各企業でも生産性の向上や売上のさらなる拡大を目指した</a:t>
            </a:r>
            <a:r>
              <a:rPr kumimoji="1" lang="en-US" altLang="ja-JP" sz="2400" b="0" i="0" kern="1200" dirty="0">
                <a:solidFill>
                  <a:schemeClr val="tx1"/>
                </a:solidFill>
                <a:effectLst/>
                <a:latin typeface="Meiryo UI" panose="020B0604030504040204" pitchFamily="50" charset="-128"/>
                <a:ea typeface="Meiryo UI" panose="020B0604030504040204" pitchFamily="50" charset="-128"/>
                <a:cs typeface="+mn-cs"/>
              </a:rPr>
              <a:t>DX</a:t>
            </a:r>
            <a:r>
              <a:rPr kumimoji="1" lang="ja-JP" altLang="en-US" sz="2400" b="0" i="0" kern="1200" dirty="0">
                <a:solidFill>
                  <a:schemeClr val="tx1"/>
                </a:solidFill>
                <a:effectLst/>
                <a:latin typeface="Meiryo UI" panose="020B0604030504040204" pitchFamily="50" charset="-128"/>
                <a:ea typeface="Meiryo UI" panose="020B0604030504040204" pitchFamily="50" charset="-128"/>
                <a:cs typeface="+mn-cs"/>
              </a:rPr>
              <a:t>（デジタ</a:t>
            </a:r>
            <a:endParaRPr kumimoji="1" lang="en-US" altLang="ja-JP" sz="24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kumimoji="1" lang="ja-JP" altLang="en-US" sz="2400" b="0" i="0" kern="1200" dirty="0">
                <a:solidFill>
                  <a:schemeClr val="tx1"/>
                </a:solidFill>
                <a:effectLst/>
                <a:latin typeface="Meiryo UI" panose="020B0604030504040204" pitchFamily="50" charset="-128"/>
                <a:ea typeface="Meiryo UI" panose="020B0604030504040204" pitchFamily="50" charset="-128"/>
                <a:cs typeface="+mn-cs"/>
              </a:rPr>
              <a:t>ルトランスフォーメーション）が課題となっている。</a:t>
            </a:r>
          </a:p>
          <a:p>
            <a:pPr marL="0" indent="0">
              <a:buNone/>
            </a:pPr>
            <a:endParaRPr kumimoji="1" lang="en-US" altLang="ja-JP" sz="24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kumimoji="1" lang="ja-JP" altLang="en-US" sz="2400" b="0" i="0" kern="1200" dirty="0">
                <a:solidFill>
                  <a:schemeClr val="tx1"/>
                </a:solidFill>
                <a:effectLst/>
                <a:latin typeface="Meiryo UI" panose="020B0604030504040204" pitchFamily="50" charset="-128"/>
                <a:ea typeface="Meiryo UI" panose="020B0604030504040204" pitchFamily="50" charset="-128"/>
                <a:cs typeface="+mn-cs"/>
              </a:rPr>
              <a:t>→しかし、</a:t>
            </a:r>
            <a:r>
              <a:rPr kumimoji="1" lang="en-US" altLang="ja-JP" sz="2400" b="0" i="0" kern="1200" dirty="0">
                <a:solidFill>
                  <a:schemeClr val="tx1"/>
                </a:solidFill>
                <a:effectLst/>
                <a:latin typeface="Meiryo UI" panose="020B0604030504040204" pitchFamily="50" charset="-128"/>
                <a:ea typeface="Meiryo UI" panose="020B0604030504040204" pitchFamily="50" charset="-128"/>
                <a:cs typeface="+mn-cs"/>
              </a:rPr>
              <a:t>DX</a:t>
            </a:r>
            <a:r>
              <a:rPr kumimoji="1" lang="ja-JP" altLang="en-US" sz="2400" b="0" i="0" kern="1200" dirty="0">
                <a:solidFill>
                  <a:schemeClr val="tx1"/>
                </a:solidFill>
                <a:effectLst/>
                <a:latin typeface="Meiryo UI" panose="020B0604030504040204" pitchFamily="50" charset="-128"/>
                <a:ea typeface="Meiryo UI" panose="020B0604030504040204" pitchFamily="50" charset="-128"/>
                <a:cs typeface="+mn-cs"/>
              </a:rPr>
              <a:t>推進部を設けたものの、「何から始めればよいかわからない」</a:t>
            </a:r>
            <a:endParaRPr kumimoji="1" lang="en-US" altLang="ja-JP" sz="2400" b="0" i="0" kern="1200" dirty="0">
              <a:solidFill>
                <a:schemeClr val="tx1"/>
              </a:solidFill>
              <a:effectLst/>
              <a:latin typeface="Meiryo UI" panose="020B0604030504040204" pitchFamily="50" charset="-128"/>
              <a:ea typeface="Meiryo UI" panose="020B0604030504040204" pitchFamily="50" charset="-128"/>
              <a:cs typeface="+mn-cs"/>
            </a:endParaRPr>
          </a:p>
          <a:p>
            <a:pPr marL="0" indent="0">
              <a:buNone/>
            </a:pPr>
            <a:r>
              <a:rPr kumimoji="1" lang="ja-JP" altLang="en-US" sz="2400" b="0" i="0" kern="1200" dirty="0">
                <a:solidFill>
                  <a:schemeClr val="tx1"/>
                </a:solidFill>
                <a:effectLst/>
                <a:latin typeface="Meiryo UI" panose="020B0604030504040204" pitchFamily="50" charset="-128"/>
                <a:ea typeface="Meiryo UI" panose="020B0604030504040204" pitchFamily="50" charset="-128"/>
                <a:cs typeface="+mn-cs"/>
              </a:rPr>
              <a:t>「そもそも何をすれば</a:t>
            </a:r>
            <a:r>
              <a:rPr kumimoji="1" lang="en-US" altLang="ja-JP" sz="2400" b="0" i="0" kern="1200" dirty="0">
                <a:solidFill>
                  <a:schemeClr val="tx1"/>
                </a:solidFill>
                <a:effectLst/>
                <a:latin typeface="Meiryo UI" panose="020B0604030504040204" pitchFamily="50" charset="-128"/>
                <a:ea typeface="Meiryo UI" panose="020B0604030504040204" pitchFamily="50" charset="-128"/>
                <a:cs typeface="+mn-cs"/>
              </a:rPr>
              <a:t>DX</a:t>
            </a:r>
            <a:r>
              <a:rPr kumimoji="1" lang="ja-JP" altLang="en-US" sz="2400" b="0" i="0" kern="1200" dirty="0">
                <a:solidFill>
                  <a:schemeClr val="tx1"/>
                </a:solidFill>
                <a:effectLst/>
                <a:latin typeface="Meiryo UI" panose="020B0604030504040204" pitchFamily="50" charset="-128"/>
                <a:ea typeface="Meiryo UI" panose="020B0604030504040204" pitchFamily="50" charset="-128"/>
                <a:cs typeface="+mn-cs"/>
              </a:rPr>
              <a:t>といえるだろうか」とお悩みを</a:t>
            </a:r>
            <a:r>
              <a:rPr lang="ja-JP" altLang="en-US" sz="2400" dirty="0">
                <a:solidFill>
                  <a:schemeClr val="tx1"/>
                </a:solidFill>
                <a:latin typeface="Meiryo UI" panose="020B0604030504040204" pitchFamily="50" charset="-128"/>
                <a:ea typeface="Meiryo UI" panose="020B0604030504040204" pitchFamily="50" charset="-128"/>
              </a:rPr>
              <a:t>持つ企業も多い。</a:t>
            </a:r>
            <a:endParaRPr kumimoji="1" lang="ja-JP" altLang="en-US" sz="2400" b="0" i="0" kern="1200" dirty="0">
              <a:solidFill>
                <a:schemeClr val="tx1"/>
              </a:solidFill>
              <a:effectLst/>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82504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9135" y="1857453"/>
            <a:ext cx="9133730" cy="3143093"/>
          </a:xfrm>
        </p:spPr>
        <p:txBody>
          <a:bodyPr>
            <a:normAutofit/>
          </a:bodyPr>
          <a:lstStyle/>
          <a:p>
            <a:r>
              <a:rPr kumimoji="1" lang="en-US" altLang="ja-JP" sz="4800" b="1" dirty="0">
                <a:solidFill>
                  <a:srgbClr val="FF0000"/>
                </a:solidFill>
              </a:rPr>
              <a:t>IT</a:t>
            </a:r>
            <a:r>
              <a:rPr kumimoji="1" lang="ja-JP" altLang="en-US" sz="4800" b="1" dirty="0">
                <a:solidFill>
                  <a:srgbClr val="FF0000"/>
                </a:solidFill>
              </a:rPr>
              <a:t>人材不足→？？</a:t>
            </a:r>
            <a:br>
              <a:rPr kumimoji="1" lang="en-US" altLang="ja-JP" sz="4800" b="1" dirty="0">
                <a:solidFill>
                  <a:srgbClr val="FF0000"/>
                </a:solidFill>
              </a:rPr>
            </a:br>
            <a:br>
              <a:rPr kumimoji="1" lang="en-US" altLang="ja-JP" sz="4800" b="1" dirty="0">
                <a:solidFill>
                  <a:srgbClr val="FF0000"/>
                </a:solidFill>
              </a:rPr>
            </a:br>
            <a:r>
              <a:rPr kumimoji="1" lang="ja-JP" altLang="en-US" sz="4800" b="1" dirty="0">
                <a:solidFill>
                  <a:srgbClr val="FF0000"/>
                </a:solidFill>
              </a:rPr>
              <a:t>自己アピールがたりない？</a:t>
            </a:r>
            <a:endParaRPr kumimoji="1" lang="ja-JP" sz="4800" b="1" dirty="0">
              <a:solidFill>
                <a:srgbClr val="FF0000"/>
              </a:solidFill>
            </a:endParaRPr>
          </a:p>
        </p:txBody>
      </p:sp>
    </p:spTree>
    <p:extLst>
      <p:ext uri="{BB962C8B-B14F-4D97-AF65-F5344CB8AC3E}">
        <p14:creationId xmlns:p14="http://schemas.microsoft.com/office/powerpoint/2010/main" val="374396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677672"/>
            <a:ext cx="9133730" cy="1233424"/>
          </a:xfrm>
        </p:spPr>
        <p:txBody>
          <a:bodyPr>
            <a:normAutofit/>
          </a:bodyPr>
          <a:lstStyle/>
          <a:p>
            <a:pPr rtl="0" eaLnBrk="1" latinLnBrk="0" hangingPunct="1"/>
            <a:r>
              <a:rPr lang="ja-JP" altLang="en-US" sz="4400" dirty="0">
                <a:effectLst/>
              </a:rPr>
              <a:t>グループワークを、なぜやる？</a:t>
            </a:r>
            <a:endParaRPr lang="ja-JP" altLang="ja-JP" sz="4400" dirty="0">
              <a:effectLst/>
            </a:endParaRPr>
          </a:p>
        </p:txBody>
      </p:sp>
      <p:sp>
        <p:nvSpPr>
          <p:cNvPr id="5" name="コンテンツ プレースホルダー 4">
            <a:extLst>
              <a:ext uri="{FF2B5EF4-FFF2-40B4-BE49-F238E27FC236}">
                <a16:creationId xmlns:a16="http://schemas.microsoft.com/office/drawing/2014/main" id="{480AE90A-727E-449B-B3F3-34291D5EA377}"/>
              </a:ext>
            </a:extLst>
          </p:cNvPr>
          <p:cNvSpPr>
            <a:spLocks noGrp="1"/>
          </p:cNvSpPr>
          <p:nvPr>
            <p:ph idx="1"/>
          </p:nvPr>
        </p:nvSpPr>
        <p:spPr>
          <a:xfrm>
            <a:off x="1313828" y="1766520"/>
            <a:ext cx="8596668" cy="3880773"/>
          </a:xfrm>
        </p:spPr>
        <p:txBody>
          <a:bodyPr>
            <a:normAutofit/>
          </a:bodyPr>
          <a:lstStyle/>
          <a:p>
            <a:pPr marL="0" indent="0" algn="l">
              <a:buNone/>
            </a:pPr>
            <a:r>
              <a:rPr lang="ja-JP" altLang="en-US" sz="2500" b="1" i="0" dirty="0">
                <a:solidFill>
                  <a:srgbClr val="333333"/>
                </a:solidFill>
                <a:effectLst/>
                <a:latin typeface="ヒラギノ角ゴ Pro W3" panose="020B0300000000000000" pitchFamily="34" charset="-128"/>
                <a:ea typeface="ヒラギノ角ゴ Pro W3" panose="020B0300000000000000" pitchFamily="34" charset="-128"/>
              </a:rPr>
              <a:t>✦自主的に考え、行動する力が身に付く</a:t>
            </a:r>
          </a:p>
          <a:p>
            <a:pPr marL="0" indent="0" algn="l">
              <a:buNone/>
            </a:pPr>
            <a:endParaRPr lang="en-US" altLang="ja-JP" sz="2500" b="1" dirty="0">
              <a:solidFill>
                <a:srgbClr val="333333"/>
              </a:solidFill>
              <a:latin typeface="ヒラギノ角ゴ Pro W3" panose="020B0300000000000000" pitchFamily="34" charset="-128"/>
              <a:ea typeface="ヒラギノ角ゴ Pro W3" panose="020B0300000000000000" pitchFamily="34" charset="-128"/>
            </a:endParaRPr>
          </a:p>
          <a:p>
            <a:pPr marL="0" indent="0" algn="l">
              <a:buNone/>
            </a:pPr>
            <a:r>
              <a:rPr lang="ja-JP" altLang="en-US" sz="2500" b="1" i="0" dirty="0">
                <a:solidFill>
                  <a:srgbClr val="333333"/>
                </a:solidFill>
                <a:effectLst/>
                <a:latin typeface="ヒラギノ角ゴ Pro W3" panose="020B0300000000000000" pitchFamily="34" charset="-128"/>
                <a:ea typeface="ヒラギノ角ゴ Pro W3" panose="020B0300000000000000" pitchFamily="34" charset="-128"/>
              </a:rPr>
              <a:t>✦</a:t>
            </a:r>
            <a:r>
              <a:rPr lang="ja-JP" altLang="en-US" sz="2500" b="1" i="0" dirty="0">
                <a:solidFill>
                  <a:srgbClr val="333333"/>
                </a:solidFill>
                <a:effectLst/>
                <a:highlight>
                  <a:srgbClr val="FFFF00"/>
                </a:highlight>
                <a:latin typeface="ヒラギノ角ゴ Pro W3" panose="020B0300000000000000" pitchFamily="34" charset="-128"/>
                <a:ea typeface="ヒラギノ角ゴ Pro W3" panose="020B0300000000000000" pitchFamily="34" charset="-128"/>
              </a:rPr>
              <a:t>他者と協力して課題に取り組む力が身に付く</a:t>
            </a:r>
          </a:p>
          <a:p>
            <a:pPr marL="0" indent="0" algn="l">
              <a:buNone/>
            </a:pPr>
            <a:endParaRPr lang="en-US" altLang="ja-JP" sz="2500" b="1" i="0" dirty="0">
              <a:solidFill>
                <a:srgbClr val="333333"/>
              </a:solidFill>
              <a:effectLst/>
              <a:latin typeface="ヒラギノ角ゴ Pro W3" panose="020B0300000000000000" pitchFamily="34" charset="-128"/>
              <a:ea typeface="ヒラギノ角ゴ Pro W3" panose="020B0300000000000000" pitchFamily="34" charset="-128"/>
            </a:endParaRPr>
          </a:p>
          <a:p>
            <a:pPr marL="0" indent="0" algn="l">
              <a:buNone/>
            </a:pPr>
            <a:r>
              <a:rPr lang="ja-JP" altLang="en-US" sz="2500" b="1" i="0" dirty="0">
                <a:solidFill>
                  <a:srgbClr val="333333"/>
                </a:solidFill>
                <a:effectLst/>
                <a:latin typeface="ヒラギノ角ゴ Pro W3" panose="020B0300000000000000" pitchFamily="34" charset="-128"/>
                <a:ea typeface="ヒラギノ角ゴ Pro W3" panose="020B0300000000000000" pitchFamily="34" charset="-128"/>
              </a:rPr>
              <a:t>✦</a:t>
            </a:r>
            <a:r>
              <a:rPr lang="ja-JP" altLang="en-US" sz="2500" b="1" i="0" dirty="0">
                <a:solidFill>
                  <a:srgbClr val="333333"/>
                </a:solidFill>
                <a:effectLst/>
                <a:highlight>
                  <a:srgbClr val="FFFF00"/>
                </a:highlight>
                <a:latin typeface="ヒラギノ角ゴ Pro W3" panose="020B0300000000000000" pitchFamily="34" charset="-128"/>
                <a:ea typeface="ヒラギノ角ゴ Pro W3" panose="020B0300000000000000" pitchFamily="34" charset="-128"/>
              </a:rPr>
              <a:t>自分の意見を伝える力が身に付く</a:t>
            </a:r>
          </a:p>
          <a:p>
            <a:pPr marL="0" indent="0" algn="l">
              <a:buNone/>
            </a:pPr>
            <a:endParaRPr lang="en-US" altLang="ja-JP" sz="2500" b="1" i="0" dirty="0">
              <a:solidFill>
                <a:srgbClr val="333333"/>
              </a:solidFill>
              <a:effectLst/>
              <a:latin typeface="ヒラギノ角ゴ Pro W3" panose="020B0300000000000000" pitchFamily="34" charset="-128"/>
              <a:ea typeface="ヒラギノ角ゴ Pro W3" panose="020B0300000000000000" pitchFamily="34" charset="-128"/>
            </a:endParaRPr>
          </a:p>
          <a:p>
            <a:pPr marL="0" indent="0" algn="l">
              <a:buNone/>
            </a:pPr>
            <a:r>
              <a:rPr lang="ja-JP" altLang="en-US" sz="2500" b="1" i="0" dirty="0">
                <a:solidFill>
                  <a:srgbClr val="333333"/>
                </a:solidFill>
                <a:effectLst/>
                <a:latin typeface="ヒラギノ角ゴ Pro W3" panose="020B0300000000000000" pitchFamily="34" charset="-128"/>
                <a:ea typeface="ヒラギノ角ゴ Pro W3" panose="020B0300000000000000" pitchFamily="34" charset="-128"/>
              </a:rPr>
              <a:t>✦意思決定をする力が身に付く</a:t>
            </a:r>
          </a:p>
          <a:p>
            <a:pPr marL="0" indent="0">
              <a:buNone/>
            </a:pPr>
            <a:endParaRPr lang="ja-JP" altLang="en-US" dirty="0"/>
          </a:p>
        </p:txBody>
      </p:sp>
    </p:spTree>
    <p:extLst>
      <p:ext uri="{BB962C8B-B14F-4D97-AF65-F5344CB8AC3E}">
        <p14:creationId xmlns:p14="http://schemas.microsoft.com/office/powerpoint/2010/main" val="51189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677672"/>
            <a:ext cx="9133730" cy="872454"/>
          </a:xfrm>
        </p:spPr>
        <p:txBody>
          <a:bodyPr>
            <a:normAutofit/>
          </a:bodyPr>
          <a:lstStyle/>
          <a:p>
            <a:pPr rtl="0" eaLnBrk="1" latinLnBrk="0" hangingPunct="1"/>
            <a:r>
              <a:rPr lang="ja-JP" altLang="en-US" sz="4400" dirty="0">
                <a:effectLst/>
              </a:rPr>
              <a:t>「主体的・対話的で深い学び」</a:t>
            </a:r>
            <a:endParaRPr lang="ja-JP" altLang="ja-JP" sz="4400" dirty="0">
              <a:effectLst/>
            </a:endParaRPr>
          </a:p>
        </p:txBody>
      </p:sp>
      <p:graphicFrame>
        <p:nvGraphicFramePr>
          <p:cNvPr id="6" name="コンテンツ プレースホルダー 5">
            <a:extLst>
              <a:ext uri="{FF2B5EF4-FFF2-40B4-BE49-F238E27FC236}">
                <a16:creationId xmlns:a16="http://schemas.microsoft.com/office/drawing/2014/main" id="{655E35BE-02EB-48A5-8BF7-31F8911BFEA5}"/>
              </a:ext>
            </a:extLst>
          </p:cNvPr>
          <p:cNvGraphicFramePr>
            <a:graphicFrameLocks noGrp="1"/>
          </p:cNvGraphicFramePr>
          <p:nvPr>
            <p:ph idx="1"/>
            <p:extLst>
              <p:ext uri="{D42A27DB-BD31-4B8C-83A1-F6EECF244321}">
                <p14:modId xmlns:p14="http://schemas.microsoft.com/office/powerpoint/2010/main" val="3799598169"/>
              </p:ext>
            </p:extLst>
          </p:nvPr>
        </p:nvGraphicFramePr>
        <p:xfrm>
          <a:off x="1248196" y="1550126"/>
          <a:ext cx="9685338" cy="4720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650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ィカル ユーザー インターフェイス&#10;&#10;自動的に生成された説明">
            <a:extLst>
              <a:ext uri="{FF2B5EF4-FFF2-40B4-BE49-F238E27FC236}">
                <a16:creationId xmlns:a16="http://schemas.microsoft.com/office/drawing/2014/main" id="{A712D542-6D98-E651-03E3-24EE92D62FF5}"/>
              </a:ext>
            </a:extLst>
          </p:cNvPr>
          <p:cNvPicPr>
            <a:picLocks noChangeAspect="1"/>
          </p:cNvPicPr>
          <p:nvPr/>
        </p:nvPicPr>
        <p:blipFill>
          <a:blip r:embed="rId2"/>
          <a:stretch>
            <a:fillRect/>
          </a:stretch>
        </p:blipFill>
        <p:spPr>
          <a:xfrm>
            <a:off x="2632362" y="1310448"/>
            <a:ext cx="6927276" cy="4646275"/>
          </a:xfrm>
          <a:prstGeom prst="rect">
            <a:avLst/>
          </a:prstGeom>
        </p:spPr>
      </p:pic>
      <p:sp>
        <p:nvSpPr>
          <p:cNvPr id="2" name="タイトル 1"/>
          <p:cNvSpPr>
            <a:spLocks noGrp="1"/>
          </p:cNvSpPr>
          <p:nvPr>
            <p:ph type="title"/>
          </p:nvPr>
        </p:nvSpPr>
        <p:spPr>
          <a:xfrm>
            <a:off x="1529135" y="693736"/>
            <a:ext cx="9133730" cy="1233424"/>
          </a:xfrm>
        </p:spPr>
        <p:txBody>
          <a:bodyPr>
            <a:normAutofit/>
          </a:bodyPr>
          <a:lstStyle/>
          <a:p>
            <a:r>
              <a:rPr lang="en-US" altLang="ja-JP" b="1" dirty="0"/>
              <a:t>SDGs</a:t>
            </a:r>
            <a:r>
              <a:rPr lang="ja-JP" altLang="en-US" b="1" dirty="0"/>
              <a:t>とは・・？</a:t>
            </a:r>
            <a:endParaRPr kumimoji="1" lang="ja-JP" sz="4800" b="1" dirty="0"/>
          </a:p>
        </p:txBody>
      </p:sp>
      <p:sp>
        <p:nvSpPr>
          <p:cNvPr id="3" name="テキスト ボックス 2">
            <a:extLst>
              <a:ext uri="{FF2B5EF4-FFF2-40B4-BE49-F238E27FC236}">
                <a16:creationId xmlns:a16="http://schemas.microsoft.com/office/drawing/2014/main" id="{18621B7E-7B9F-E4DD-F035-0E7324E764B9}"/>
              </a:ext>
            </a:extLst>
          </p:cNvPr>
          <p:cNvSpPr txBox="1"/>
          <p:nvPr/>
        </p:nvSpPr>
        <p:spPr>
          <a:xfrm>
            <a:off x="1529135" y="5380945"/>
            <a:ext cx="10232288" cy="1015663"/>
          </a:xfrm>
          <a:prstGeom prst="rect">
            <a:avLst/>
          </a:prstGeom>
          <a:noFill/>
        </p:spPr>
        <p:txBody>
          <a:bodyPr wrap="none" rtlCol="0">
            <a:spAutoFit/>
          </a:bodyPr>
          <a:lstStyle/>
          <a:p>
            <a:r>
              <a:rPr kumimoji="1" lang="ja-JP" altLang="en-US" sz="2000" b="1" dirty="0"/>
              <a:t>「</a:t>
            </a:r>
            <a:r>
              <a:rPr kumimoji="1" lang="en-US" altLang="ja-JP" sz="2000" b="1" dirty="0"/>
              <a:t>SDGs</a:t>
            </a:r>
            <a:r>
              <a:rPr kumimoji="1" lang="ja-JP" altLang="en-US" sz="2000" b="1" dirty="0"/>
              <a:t>」とは、「</a:t>
            </a:r>
            <a:r>
              <a:rPr kumimoji="1" lang="en-US" altLang="ja-JP" sz="2000" b="1" dirty="0"/>
              <a:t>Sustainable Development Goals</a:t>
            </a:r>
            <a:r>
              <a:rPr kumimoji="1" lang="ja-JP" altLang="en-US" sz="2000" b="1" dirty="0"/>
              <a:t>（持続可能な開発目標）」の略称です。</a:t>
            </a:r>
            <a:endParaRPr kumimoji="1" lang="en-US" altLang="ja-JP" sz="2000" b="1" dirty="0"/>
          </a:p>
          <a:p>
            <a:r>
              <a:rPr kumimoji="1" lang="en-US" altLang="ja-JP" sz="2000" b="1" dirty="0"/>
              <a:t>17</a:t>
            </a:r>
            <a:r>
              <a:rPr kumimoji="1" lang="ja-JP" altLang="en-US" sz="2000" b="1" dirty="0"/>
              <a:t>の目標と</a:t>
            </a:r>
            <a:r>
              <a:rPr kumimoji="1" lang="en-US" altLang="ja-JP" sz="2000" b="1" dirty="0"/>
              <a:t>169</a:t>
            </a:r>
            <a:r>
              <a:rPr kumimoji="1" lang="ja-JP" altLang="en-US" sz="2000" b="1" dirty="0"/>
              <a:t>のターゲットから構成されており、「誰一人取り残さない」社会の実現に向けて、</a:t>
            </a:r>
            <a:endParaRPr kumimoji="1" lang="en-US" altLang="ja-JP" sz="2000" b="1" dirty="0"/>
          </a:p>
          <a:p>
            <a:r>
              <a:rPr kumimoji="1" lang="ja-JP" altLang="en-US" sz="2000" b="1" dirty="0"/>
              <a:t>経済、社会、環境の</a:t>
            </a:r>
            <a:r>
              <a:rPr kumimoji="1" lang="en-US" altLang="ja-JP" sz="2000" b="1" dirty="0"/>
              <a:t>3</a:t>
            </a:r>
            <a:r>
              <a:rPr kumimoji="1" lang="ja-JP" altLang="en-US" sz="2000" b="1" dirty="0"/>
              <a:t>つの側面のバランスの取れた持続可能な開発を目指しています。</a:t>
            </a:r>
          </a:p>
        </p:txBody>
      </p:sp>
    </p:spTree>
    <p:extLst>
      <p:ext uri="{BB962C8B-B14F-4D97-AF65-F5344CB8AC3E}">
        <p14:creationId xmlns:p14="http://schemas.microsoft.com/office/powerpoint/2010/main" val="412549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9612" y="2599901"/>
            <a:ext cx="10772775" cy="1658198"/>
          </a:xfrm>
        </p:spPr>
        <p:txBody>
          <a:bodyPr/>
          <a:lstStyle/>
          <a:p>
            <a:pPr algn="ctr"/>
            <a:r>
              <a:rPr kumimoji="1" lang="en-US" altLang="ja-JP" dirty="0"/>
              <a:t>Q.SDGs</a:t>
            </a:r>
            <a:r>
              <a:rPr kumimoji="1" lang="ja-JP" altLang="en-US" dirty="0"/>
              <a:t>を知っている</a:t>
            </a:r>
            <a:r>
              <a:rPr kumimoji="1" lang="ja-JP" dirty="0"/>
              <a:t>?</a:t>
            </a:r>
          </a:p>
        </p:txBody>
      </p:sp>
    </p:spTree>
    <p:extLst>
      <p:ext uri="{BB962C8B-B14F-4D97-AF65-F5344CB8AC3E}">
        <p14:creationId xmlns:p14="http://schemas.microsoft.com/office/powerpoint/2010/main" val="236653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2"/>
          </p:nvPr>
        </p:nvSpPr>
        <p:spPr>
          <a:xfrm>
            <a:off x="1533145" y="1678654"/>
            <a:ext cx="10230069" cy="5179346"/>
          </a:xfrm>
        </p:spPr>
        <p:txBody>
          <a:bodyPr>
            <a:noAutofit/>
          </a:bodyPr>
          <a:lstStyle/>
          <a:p>
            <a:r>
              <a:rPr lang="ja-JP" altLang="en-US" dirty="0"/>
              <a:t>現在、</a:t>
            </a:r>
            <a:r>
              <a:rPr lang="en-US" altLang="ja-JP" dirty="0"/>
              <a:t>2021</a:t>
            </a:r>
            <a:r>
              <a:rPr lang="ja-JP" altLang="en-US" dirty="0"/>
              <a:t>年から東京スクールオブビジネスで、「</a:t>
            </a:r>
            <a:r>
              <a:rPr lang="en-US" altLang="ja-JP" dirty="0"/>
              <a:t>DX</a:t>
            </a:r>
            <a:r>
              <a:rPr lang="ja-JP" altLang="en-US" dirty="0"/>
              <a:t>時代のビジネスモデル研究」と</a:t>
            </a:r>
            <a:endParaRPr lang="en-US" altLang="ja-JP" dirty="0"/>
          </a:p>
          <a:p>
            <a:r>
              <a:rPr lang="ja-JP" altLang="en-US" dirty="0"/>
              <a:t>いう科目で週１（</a:t>
            </a:r>
            <a:r>
              <a:rPr lang="en-US" altLang="ja-JP" dirty="0"/>
              <a:t>2</a:t>
            </a:r>
            <a:r>
              <a:rPr lang="ja-JP" altLang="en-US" dirty="0"/>
              <a:t>コマ）の講師をしています。</a:t>
            </a:r>
            <a:endParaRPr lang="en-US" altLang="ja-JP" dirty="0"/>
          </a:p>
          <a:p>
            <a:r>
              <a:rPr lang="ja-JP" altLang="en-US" b="1" dirty="0"/>
              <a:t>▼大場 授業概要▼</a:t>
            </a:r>
            <a:endParaRPr lang="en-US" altLang="ja-JP" b="1" dirty="0"/>
          </a:p>
          <a:p>
            <a:r>
              <a:rPr lang="ja-JP" altLang="en-US" dirty="0">
                <a:solidFill>
                  <a:schemeClr val="tx1"/>
                </a:solidFill>
              </a:rPr>
              <a:t>・知的好奇心を高めたり、就職のためのスキル</a:t>
            </a:r>
            <a:br>
              <a:rPr lang="en-US" altLang="ja-JP" dirty="0">
                <a:solidFill>
                  <a:schemeClr val="tx1"/>
                </a:solidFill>
              </a:rPr>
            </a:br>
            <a:r>
              <a:rPr lang="ja-JP" altLang="en-US" dirty="0">
                <a:solidFill>
                  <a:schemeClr val="tx1"/>
                </a:solidFill>
              </a:rPr>
              <a:t>（課題、調査、解決、工夫、主にグループワーク）を用いた授業</a:t>
            </a:r>
            <a:endParaRPr lang="en-US" altLang="ja-JP" dirty="0">
              <a:solidFill>
                <a:schemeClr val="tx1"/>
              </a:solidFill>
            </a:endParaRPr>
          </a:p>
          <a:p>
            <a:r>
              <a:rPr lang="ja-JP" altLang="en-US" dirty="0">
                <a:solidFill>
                  <a:schemeClr val="tx1"/>
                </a:solidFill>
              </a:rPr>
              <a:t>・</a:t>
            </a:r>
            <a:r>
              <a:rPr lang="en-US" altLang="ja-JP" dirty="0"/>
              <a:t>DX</a:t>
            </a:r>
            <a:r>
              <a:rPr lang="ja-JP" altLang="en-US" dirty="0"/>
              <a:t>を意識しての作業効率化、システム化を学ぶ</a:t>
            </a:r>
            <a:endParaRPr lang="en-US" altLang="ja-JP" dirty="0"/>
          </a:p>
          <a:p>
            <a:r>
              <a:rPr lang="ja-JP" altLang="en-US" dirty="0"/>
              <a:t>  企画→タスク管理（できれば</a:t>
            </a:r>
            <a:r>
              <a:rPr lang="en-US" altLang="ja-JP" dirty="0"/>
              <a:t>Notion</a:t>
            </a:r>
            <a:r>
              <a:rPr lang="ja-JP" altLang="en-US" dirty="0"/>
              <a:t>）を学ぶ</a:t>
            </a:r>
            <a:endParaRPr lang="en-US" altLang="ja-JP" dirty="0"/>
          </a:p>
          <a:p>
            <a:r>
              <a:rPr lang="ja-JP" altLang="en-US" dirty="0"/>
              <a:t>・実践形式の授業のため、日々の授業への取り組みや演習を重視</a:t>
            </a:r>
            <a:endParaRPr lang="en-US" altLang="ja-JP" dirty="0"/>
          </a:p>
          <a:p>
            <a:pPr marL="0" indent="0">
              <a:buNone/>
            </a:pPr>
            <a:r>
              <a:rPr lang="ja-JP" altLang="en-US" sz="2800" dirty="0"/>
              <a:t> ・</a:t>
            </a:r>
            <a:r>
              <a:rPr lang="ja-JP" altLang="en-US" dirty="0"/>
              <a:t>試験は、入力テスト、レポート（課題）提出、発表とする。</a:t>
            </a:r>
            <a:endParaRPr lang="en-US" altLang="ja-JP" sz="1600" dirty="0">
              <a:solidFill>
                <a:schemeClr val="tx1"/>
              </a:solidFill>
            </a:endParaRPr>
          </a:p>
        </p:txBody>
      </p:sp>
      <p:sp>
        <p:nvSpPr>
          <p:cNvPr id="2" name="タイトル 1"/>
          <p:cNvSpPr>
            <a:spLocks noGrp="1"/>
          </p:cNvSpPr>
          <p:nvPr>
            <p:ph type="title"/>
          </p:nvPr>
        </p:nvSpPr>
        <p:spPr>
          <a:xfrm>
            <a:off x="1528572" y="550673"/>
            <a:ext cx="9133730" cy="1233424"/>
          </a:xfrm>
        </p:spPr>
        <p:txBody>
          <a:bodyPr>
            <a:normAutofit/>
          </a:bodyPr>
          <a:lstStyle/>
          <a:p>
            <a:r>
              <a:rPr lang="ja-JP" altLang="en-US" sz="4400" dirty="0"/>
              <a:t>講師②</a:t>
            </a:r>
            <a:endParaRPr kumimoji="1" lang="ja-JP" sz="4400" dirty="0"/>
          </a:p>
        </p:txBody>
      </p:sp>
    </p:spTree>
    <p:extLst>
      <p:ext uri="{BB962C8B-B14F-4D97-AF65-F5344CB8AC3E}">
        <p14:creationId xmlns:p14="http://schemas.microsoft.com/office/powerpoint/2010/main" val="171482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9135" y="693736"/>
            <a:ext cx="9133730" cy="1233424"/>
          </a:xfrm>
        </p:spPr>
        <p:txBody>
          <a:bodyPr>
            <a:normAutofit/>
          </a:bodyPr>
          <a:lstStyle/>
          <a:p>
            <a:r>
              <a:rPr lang="en-US" altLang="ja-JP" b="1" dirty="0"/>
              <a:t>SDGs</a:t>
            </a:r>
            <a:r>
              <a:rPr lang="ja-JP" altLang="en-US" b="1" dirty="0"/>
              <a:t>　</a:t>
            </a:r>
            <a:r>
              <a:rPr lang="en-US" altLang="ja-JP" b="1" dirty="0"/>
              <a:t>17</a:t>
            </a:r>
            <a:r>
              <a:rPr lang="ja-JP" altLang="en-US" b="1" dirty="0"/>
              <a:t>の目標とは</a:t>
            </a:r>
            <a:endParaRPr kumimoji="1" lang="ja-JP" sz="4800" b="1" dirty="0"/>
          </a:p>
        </p:txBody>
      </p:sp>
      <p:pic>
        <p:nvPicPr>
          <p:cNvPr id="5" name="図 4" descr="グラフィカル ユーザー インターフェイス&#10;&#10;自動的に生成された説明">
            <a:hlinkClick r:id="rId2"/>
            <a:extLst>
              <a:ext uri="{FF2B5EF4-FFF2-40B4-BE49-F238E27FC236}">
                <a16:creationId xmlns:a16="http://schemas.microsoft.com/office/drawing/2014/main" id="{5C31CB59-1382-5FF7-95AC-D5019770C47B}"/>
              </a:ext>
            </a:extLst>
          </p:cNvPr>
          <p:cNvPicPr>
            <a:picLocks noChangeAspect="1"/>
          </p:cNvPicPr>
          <p:nvPr/>
        </p:nvPicPr>
        <p:blipFill>
          <a:blip r:embed="rId3"/>
          <a:stretch>
            <a:fillRect/>
          </a:stretch>
        </p:blipFill>
        <p:spPr>
          <a:xfrm>
            <a:off x="2632362" y="1763072"/>
            <a:ext cx="6927276" cy="5007842"/>
          </a:xfrm>
          <a:prstGeom prst="rect">
            <a:avLst/>
          </a:prstGeom>
        </p:spPr>
      </p:pic>
    </p:spTree>
    <p:extLst>
      <p:ext uri="{BB962C8B-B14F-4D97-AF65-F5344CB8AC3E}">
        <p14:creationId xmlns:p14="http://schemas.microsoft.com/office/powerpoint/2010/main" val="2557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9135" y="693736"/>
            <a:ext cx="9133730" cy="1233424"/>
          </a:xfrm>
        </p:spPr>
        <p:txBody>
          <a:bodyPr>
            <a:normAutofit/>
          </a:bodyPr>
          <a:lstStyle/>
          <a:p>
            <a:r>
              <a:rPr lang="en-US" altLang="ja-JP" b="1" dirty="0"/>
              <a:t>SDGs</a:t>
            </a:r>
            <a:r>
              <a:rPr lang="ja-JP" altLang="en-US" b="1" dirty="0"/>
              <a:t>　</a:t>
            </a:r>
            <a:r>
              <a:rPr lang="en-US" altLang="ja-JP" b="1" dirty="0"/>
              <a:t>17</a:t>
            </a:r>
            <a:r>
              <a:rPr lang="ja-JP" altLang="en-US" b="1" dirty="0"/>
              <a:t>の目標とは</a:t>
            </a:r>
            <a:endParaRPr kumimoji="1" lang="ja-JP" sz="4800" b="1" dirty="0"/>
          </a:p>
        </p:txBody>
      </p:sp>
      <p:pic>
        <p:nvPicPr>
          <p:cNvPr id="6" name="図 5" descr="テキスト&#10;&#10;自動的に生成された説明">
            <a:extLst>
              <a:ext uri="{FF2B5EF4-FFF2-40B4-BE49-F238E27FC236}">
                <a16:creationId xmlns:a16="http://schemas.microsoft.com/office/drawing/2014/main" id="{79F5FF6E-B2B2-2C36-AE0C-D74978FA5A1B}"/>
              </a:ext>
            </a:extLst>
          </p:cNvPr>
          <p:cNvPicPr>
            <a:picLocks noChangeAspect="1"/>
          </p:cNvPicPr>
          <p:nvPr/>
        </p:nvPicPr>
        <p:blipFill>
          <a:blip r:embed="rId2"/>
          <a:stretch>
            <a:fillRect/>
          </a:stretch>
        </p:blipFill>
        <p:spPr>
          <a:xfrm>
            <a:off x="1529135" y="1927160"/>
            <a:ext cx="1608512" cy="1608512"/>
          </a:xfrm>
          <a:prstGeom prst="rect">
            <a:avLst/>
          </a:prstGeom>
        </p:spPr>
      </p:pic>
      <p:pic>
        <p:nvPicPr>
          <p:cNvPr id="8" name="図 7" descr="アイコン&#10;&#10;自動的に生成された説明">
            <a:extLst>
              <a:ext uri="{FF2B5EF4-FFF2-40B4-BE49-F238E27FC236}">
                <a16:creationId xmlns:a16="http://schemas.microsoft.com/office/drawing/2014/main" id="{AFCA79EB-179E-29AB-08F0-161C148FDD86}"/>
              </a:ext>
            </a:extLst>
          </p:cNvPr>
          <p:cNvPicPr>
            <a:picLocks noChangeAspect="1"/>
          </p:cNvPicPr>
          <p:nvPr/>
        </p:nvPicPr>
        <p:blipFill>
          <a:blip r:embed="rId3"/>
          <a:stretch>
            <a:fillRect/>
          </a:stretch>
        </p:blipFill>
        <p:spPr>
          <a:xfrm>
            <a:off x="1529135" y="3693208"/>
            <a:ext cx="1608512" cy="1608512"/>
          </a:xfrm>
          <a:prstGeom prst="rect">
            <a:avLst/>
          </a:prstGeom>
        </p:spPr>
      </p:pic>
      <p:pic>
        <p:nvPicPr>
          <p:cNvPr id="10" name="図 9" descr="アイコン&#10;&#10;低い精度で自動的に生成された説明">
            <a:extLst>
              <a:ext uri="{FF2B5EF4-FFF2-40B4-BE49-F238E27FC236}">
                <a16:creationId xmlns:a16="http://schemas.microsoft.com/office/drawing/2014/main" id="{A471524E-BDF3-5356-5E37-E2B8684D1806}"/>
              </a:ext>
            </a:extLst>
          </p:cNvPr>
          <p:cNvPicPr>
            <a:picLocks noChangeAspect="1"/>
          </p:cNvPicPr>
          <p:nvPr/>
        </p:nvPicPr>
        <p:blipFill>
          <a:blip r:embed="rId4"/>
          <a:stretch>
            <a:fillRect/>
          </a:stretch>
        </p:blipFill>
        <p:spPr>
          <a:xfrm>
            <a:off x="6096000" y="1927160"/>
            <a:ext cx="1608512" cy="1608512"/>
          </a:xfrm>
          <a:prstGeom prst="rect">
            <a:avLst/>
          </a:prstGeom>
        </p:spPr>
      </p:pic>
      <p:pic>
        <p:nvPicPr>
          <p:cNvPr id="12" name="図 11" descr="抽象, 挿絵 が含まれている画像&#10;&#10;自動的に生成された説明">
            <a:extLst>
              <a:ext uri="{FF2B5EF4-FFF2-40B4-BE49-F238E27FC236}">
                <a16:creationId xmlns:a16="http://schemas.microsoft.com/office/drawing/2014/main" id="{497CE649-028E-1BA4-ADB2-B92B1D8CDEEA}"/>
              </a:ext>
            </a:extLst>
          </p:cNvPr>
          <p:cNvPicPr>
            <a:picLocks noChangeAspect="1"/>
          </p:cNvPicPr>
          <p:nvPr/>
        </p:nvPicPr>
        <p:blipFill>
          <a:blip r:embed="rId5"/>
          <a:stretch>
            <a:fillRect/>
          </a:stretch>
        </p:blipFill>
        <p:spPr>
          <a:xfrm>
            <a:off x="6096000" y="3693208"/>
            <a:ext cx="1608512" cy="1608512"/>
          </a:xfrm>
          <a:prstGeom prst="rect">
            <a:avLst/>
          </a:prstGeom>
        </p:spPr>
      </p:pic>
      <p:sp>
        <p:nvSpPr>
          <p:cNvPr id="13" name="テキスト ボックス 12">
            <a:extLst>
              <a:ext uri="{FF2B5EF4-FFF2-40B4-BE49-F238E27FC236}">
                <a16:creationId xmlns:a16="http://schemas.microsoft.com/office/drawing/2014/main" id="{17277961-B65E-756C-0F4D-EC5EB5CD8446}"/>
              </a:ext>
            </a:extLst>
          </p:cNvPr>
          <p:cNvSpPr txBox="1"/>
          <p:nvPr/>
        </p:nvSpPr>
        <p:spPr>
          <a:xfrm>
            <a:off x="3423024" y="1927160"/>
            <a:ext cx="2397205" cy="1592554"/>
          </a:xfrm>
          <a:prstGeom prst="rect">
            <a:avLst/>
          </a:prstGeom>
          <a:noFill/>
        </p:spPr>
        <p:txBody>
          <a:bodyPr wrap="square" rtlCol="0">
            <a:spAutoFit/>
          </a:bodyPr>
          <a:lstStyle/>
          <a:p>
            <a:r>
              <a:rPr kumimoji="1" lang="ja-JP" altLang="en-US" sz="1400" dirty="0"/>
              <a:t>現在でも、</a:t>
            </a:r>
            <a:r>
              <a:rPr kumimoji="1" lang="en-US" altLang="ja-JP" sz="1400" dirty="0"/>
              <a:t>7</a:t>
            </a:r>
            <a:r>
              <a:rPr kumimoji="1" lang="ja-JP" altLang="en-US" sz="1400" dirty="0"/>
              <a:t>億人以上が極度の貧困状態で暮らしています。不平等が広がれば、経済成長に悪影響が及ぶ、ほか社会的一体性が損なわれ、情勢不安や紛争の原因にもなりかねない。</a:t>
            </a:r>
          </a:p>
        </p:txBody>
      </p:sp>
      <p:sp>
        <p:nvSpPr>
          <p:cNvPr id="15" name="テキスト ボックス 14">
            <a:extLst>
              <a:ext uri="{FF2B5EF4-FFF2-40B4-BE49-F238E27FC236}">
                <a16:creationId xmlns:a16="http://schemas.microsoft.com/office/drawing/2014/main" id="{77FEE92D-F8EF-EC93-ED43-6AED6E8F297D}"/>
              </a:ext>
            </a:extLst>
          </p:cNvPr>
          <p:cNvSpPr txBox="1"/>
          <p:nvPr/>
        </p:nvSpPr>
        <p:spPr>
          <a:xfrm>
            <a:off x="3423024" y="3689968"/>
            <a:ext cx="2397205" cy="1384995"/>
          </a:xfrm>
          <a:prstGeom prst="rect">
            <a:avLst/>
          </a:prstGeom>
          <a:noFill/>
        </p:spPr>
        <p:txBody>
          <a:bodyPr wrap="square" rtlCol="0">
            <a:spAutoFit/>
          </a:bodyPr>
          <a:lstStyle/>
          <a:p>
            <a:r>
              <a:rPr kumimoji="1" lang="ja-JP" altLang="en-US" sz="1400" dirty="0"/>
              <a:t>誰もが食料を十分に確保したいと思っています。お腹が空いていたら、やる気もでません。飢餓をゼロにすれば、経済や健康、教育、平等、社会開発に好影響を与えます。</a:t>
            </a:r>
          </a:p>
        </p:txBody>
      </p:sp>
      <p:sp>
        <p:nvSpPr>
          <p:cNvPr id="17" name="テキスト ボックス 16">
            <a:extLst>
              <a:ext uri="{FF2B5EF4-FFF2-40B4-BE49-F238E27FC236}">
                <a16:creationId xmlns:a16="http://schemas.microsoft.com/office/drawing/2014/main" id="{F696E136-4C3B-4703-8764-4025D00FA8D0}"/>
              </a:ext>
            </a:extLst>
          </p:cNvPr>
          <p:cNvSpPr txBox="1"/>
          <p:nvPr/>
        </p:nvSpPr>
        <p:spPr>
          <a:xfrm>
            <a:off x="7980283" y="1927160"/>
            <a:ext cx="2397205" cy="1384995"/>
          </a:xfrm>
          <a:prstGeom prst="rect">
            <a:avLst/>
          </a:prstGeom>
          <a:noFill/>
        </p:spPr>
        <p:txBody>
          <a:bodyPr wrap="square" rtlCol="0">
            <a:spAutoFit/>
          </a:bodyPr>
          <a:lstStyle/>
          <a:p>
            <a:r>
              <a:rPr kumimoji="1" lang="ja-JP" altLang="en-US" sz="1400" dirty="0"/>
              <a:t>健康と福祉を得られることは、一つの人権です。全ての人に健康な生活を確保するには、多額の費用がかかりますが、それによって得られる恩恵は費用を上回ります。</a:t>
            </a:r>
          </a:p>
        </p:txBody>
      </p:sp>
      <p:sp>
        <p:nvSpPr>
          <p:cNvPr id="19" name="テキスト ボックス 18">
            <a:extLst>
              <a:ext uri="{FF2B5EF4-FFF2-40B4-BE49-F238E27FC236}">
                <a16:creationId xmlns:a16="http://schemas.microsoft.com/office/drawing/2014/main" id="{47FD207C-252B-419B-F9CE-A2563B6646E1}"/>
              </a:ext>
            </a:extLst>
          </p:cNvPr>
          <p:cNvSpPr txBox="1"/>
          <p:nvPr/>
        </p:nvSpPr>
        <p:spPr>
          <a:xfrm>
            <a:off x="8014220" y="3689968"/>
            <a:ext cx="2397205" cy="1384995"/>
          </a:xfrm>
          <a:prstGeom prst="rect">
            <a:avLst/>
          </a:prstGeom>
          <a:noFill/>
        </p:spPr>
        <p:txBody>
          <a:bodyPr wrap="square" rtlCol="0">
            <a:spAutoFit/>
          </a:bodyPr>
          <a:lstStyle/>
          <a:p>
            <a:r>
              <a:rPr kumimoji="1" lang="ja-JP" altLang="en-US" sz="1400" dirty="0"/>
              <a:t>質の高い教育は、人に健康で持続可能な生活を送る能力を与えます。また、貧困の連鎖を断ち切る力や、不平等の是正、ジェンダー平等の達成にも貢献できる。重要なカギ。</a:t>
            </a:r>
          </a:p>
        </p:txBody>
      </p:sp>
    </p:spTree>
    <p:extLst>
      <p:ext uri="{BB962C8B-B14F-4D97-AF65-F5344CB8AC3E}">
        <p14:creationId xmlns:p14="http://schemas.microsoft.com/office/powerpoint/2010/main" val="200870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9135" y="693736"/>
            <a:ext cx="9133730" cy="1233424"/>
          </a:xfrm>
        </p:spPr>
        <p:txBody>
          <a:bodyPr>
            <a:normAutofit/>
          </a:bodyPr>
          <a:lstStyle/>
          <a:p>
            <a:r>
              <a:rPr lang="en-US" altLang="ja-JP" b="1" dirty="0"/>
              <a:t>SDGs</a:t>
            </a:r>
            <a:r>
              <a:rPr lang="ja-JP" altLang="en-US" b="1" dirty="0"/>
              <a:t>　</a:t>
            </a:r>
            <a:r>
              <a:rPr lang="en-US" altLang="ja-JP" b="1" dirty="0"/>
              <a:t>17</a:t>
            </a:r>
            <a:r>
              <a:rPr lang="ja-JP" altLang="en-US" b="1" dirty="0"/>
              <a:t>の目標とは</a:t>
            </a:r>
            <a:endParaRPr kumimoji="1" lang="ja-JP" sz="4800" b="1" dirty="0"/>
          </a:p>
        </p:txBody>
      </p:sp>
      <p:pic>
        <p:nvPicPr>
          <p:cNvPr id="4" name="図 3" descr="アイコン&#10;&#10;自動的に生成された説明">
            <a:extLst>
              <a:ext uri="{FF2B5EF4-FFF2-40B4-BE49-F238E27FC236}">
                <a16:creationId xmlns:a16="http://schemas.microsoft.com/office/drawing/2014/main" id="{DB47C87F-D06B-A5F2-A4EB-86A13860B5C7}"/>
              </a:ext>
            </a:extLst>
          </p:cNvPr>
          <p:cNvPicPr>
            <a:picLocks noChangeAspect="1"/>
          </p:cNvPicPr>
          <p:nvPr/>
        </p:nvPicPr>
        <p:blipFill>
          <a:blip r:embed="rId2"/>
          <a:stretch>
            <a:fillRect/>
          </a:stretch>
        </p:blipFill>
        <p:spPr>
          <a:xfrm>
            <a:off x="1529136" y="1927161"/>
            <a:ext cx="1608512" cy="1608512"/>
          </a:xfrm>
          <a:prstGeom prst="rect">
            <a:avLst/>
          </a:prstGeom>
        </p:spPr>
      </p:pic>
      <p:pic>
        <p:nvPicPr>
          <p:cNvPr id="7" name="図 6" descr="図形 が含まれている画像&#10;&#10;自動的に生成された説明">
            <a:extLst>
              <a:ext uri="{FF2B5EF4-FFF2-40B4-BE49-F238E27FC236}">
                <a16:creationId xmlns:a16="http://schemas.microsoft.com/office/drawing/2014/main" id="{8AAF5A9D-F30A-8E88-FEFB-4A9160609219}"/>
              </a:ext>
            </a:extLst>
          </p:cNvPr>
          <p:cNvPicPr>
            <a:picLocks noChangeAspect="1"/>
          </p:cNvPicPr>
          <p:nvPr/>
        </p:nvPicPr>
        <p:blipFill>
          <a:blip r:embed="rId3"/>
          <a:stretch>
            <a:fillRect/>
          </a:stretch>
        </p:blipFill>
        <p:spPr>
          <a:xfrm>
            <a:off x="1529136" y="3693209"/>
            <a:ext cx="1608512" cy="1608512"/>
          </a:xfrm>
          <a:prstGeom prst="rect">
            <a:avLst/>
          </a:prstGeom>
        </p:spPr>
      </p:pic>
      <p:pic>
        <p:nvPicPr>
          <p:cNvPr id="11" name="図 10" descr="アイコン&#10;&#10;自動的に生成された説明">
            <a:extLst>
              <a:ext uri="{FF2B5EF4-FFF2-40B4-BE49-F238E27FC236}">
                <a16:creationId xmlns:a16="http://schemas.microsoft.com/office/drawing/2014/main" id="{0FE96FE6-DD98-9F04-A5AD-645FDC5C0D49}"/>
              </a:ext>
            </a:extLst>
          </p:cNvPr>
          <p:cNvPicPr>
            <a:picLocks noChangeAspect="1"/>
          </p:cNvPicPr>
          <p:nvPr/>
        </p:nvPicPr>
        <p:blipFill>
          <a:blip r:embed="rId4"/>
          <a:stretch>
            <a:fillRect/>
          </a:stretch>
        </p:blipFill>
        <p:spPr>
          <a:xfrm>
            <a:off x="6096001" y="1927161"/>
            <a:ext cx="1608512" cy="1608512"/>
          </a:xfrm>
          <a:prstGeom prst="rect">
            <a:avLst/>
          </a:prstGeom>
        </p:spPr>
      </p:pic>
      <p:pic>
        <p:nvPicPr>
          <p:cNvPr id="14" name="図 13" descr="アイコン が含まれている画像&#10;&#10;自動的に生成された説明">
            <a:extLst>
              <a:ext uri="{FF2B5EF4-FFF2-40B4-BE49-F238E27FC236}">
                <a16:creationId xmlns:a16="http://schemas.microsoft.com/office/drawing/2014/main" id="{11A736E5-AF0A-0527-9C3C-8599AF321EE0}"/>
              </a:ext>
            </a:extLst>
          </p:cNvPr>
          <p:cNvPicPr>
            <a:picLocks noChangeAspect="1"/>
          </p:cNvPicPr>
          <p:nvPr/>
        </p:nvPicPr>
        <p:blipFill>
          <a:blip r:embed="rId5"/>
          <a:stretch>
            <a:fillRect/>
          </a:stretch>
        </p:blipFill>
        <p:spPr>
          <a:xfrm>
            <a:off x="6097589" y="3694797"/>
            <a:ext cx="1606924" cy="1606924"/>
          </a:xfrm>
          <a:prstGeom prst="rect">
            <a:avLst/>
          </a:prstGeom>
        </p:spPr>
      </p:pic>
      <p:sp>
        <p:nvSpPr>
          <p:cNvPr id="16" name="テキスト ボックス 15">
            <a:extLst>
              <a:ext uri="{FF2B5EF4-FFF2-40B4-BE49-F238E27FC236}">
                <a16:creationId xmlns:a16="http://schemas.microsoft.com/office/drawing/2014/main" id="{AA9548B5-4E3A-054F-E724-305CBD60BE3F}"/>
              </a:ext>
            </a:extLst>
          </p:cNvPr>
          <p:cNvSpPr txBox="1"/>
          <p:nvPr/>
        </p:nvSpPr>
        <p:spPr>
          <a:xfrm>
            <a:off x="3418221" y="1927160"/>
            <a:ext cx="2397205" cy="1592554"/>
          </a:xfrm>
          <a:prstGeom prst="rect">
            <a:avLst/>
          </a:prstGeom>
          <a:noFill/>
        </p:spPr>
        <p:txBody>
          <a:bodyPr wrap="square" rtlCol="0">
            <a:spAutoFit/>
          </a:bodyPr>
          <a:lstStyle/>
          <a:p>
            <a:r>
              <a:rPr kumimoji="1" lang="ja-JP" altLang="en-US" sz="1400" dirty="0"/>
              <a:t>貧困削減、こどもの健康、福祉など、健全な社会のあらゆる側面に不可欠。</a:t>
            </a:r>
          </a:p>
          <a:p>
            <a:r>
              <a:rPr kumimoji="1" lang="ja-JP" altLang="en-US" sz="1400" dirty="0"/>
              <a:t>身体的または、性的暴力を受けたり、未成年者での結婚、強制的な結婚などそういったものも無くしていきたい。</a:t>
            </a:r>
          </a:p>
        </p:txBody>
      </p:sp>
      <p:sp>
        <p:nvSpPr>
          <p:cNvPr id="18" name="テキスト ボックス 17">
            <a:extLst>
              <a:ext uri="{FF2B5EF4-FFF2-40B4-BE49-F238E27FC236}">
                <a16:creationId xmlns:a16="http://schemas.microsoft.com/office/drawing/2014/main" id="{BDBBB4F4-0E7E-5336-248D-11E6F208C4E8}"/>
              </a:ext>
            </a:extLst>
          </p:cNvPr>
          <p:cNvSpPr txBox="1"/>
          <p:nvPr/>
        </p:nvSpPr>
        <p:spPr>
          <a:xfrm>
            <a:off x="3418221" y="3685275"/>
            <a:ext cx="2397205" cy="1384995"/>
          </a:xfrm>
          <a:prstGeom prst="rect">
            <a:avLst/>
          </a:prstGeom>
          <a:noFill/>
        </p:spPr>
        <p:txBody>
          <a:bodyPr wrap="square" rtlCol="0">
            <a:spAutoFit/>
          </a:bodyPr>
          <a:lstStyle/>
          <a:p>
            <a:r>
              <a:rPr kumimoji="1" lang="ja-JP" altLang="en-US" sz="1400" dirty="0"/>
              <a:t>水資源を持続可能なかたちで管理すれば、食料やエネルギーの生産管理が改善し、ディーセント・ワーク（働きがいのある人間らしい仕事）や経済成長にも貢献。</a:t>
            </a:r>
          </a:p>
        </p:txBody>
      </p:sp>
      <p:sp>
        <p:nvSpPr>
          <p:cNvPr id="20" name="テキスト ボックス 19">
            <a:extLst>
              <a:ext uri="{FF2B5EF4-FFF2-40B4-BE49-F238E27FC236}">
                <a16:creationId xmlns:a16="http://schemas.microsoft.com/office/drawing/2014/main" id="{26B27077-CA05-962B-73FF-5B9B802059F1}"/>
              </a:ext>
            </a:extLst>
          </p:cNvPr>
          <p:cNvSpPr txBox="1"/>
          <p:nvPr/>
        </p:nvSpPr>
        <p:spPr>
          <a:xfrm>
            <a:off x="7985086" y="1925806"/>
            <a:ext cx="2397205" cy="1169551"/>
          </a:xfrm>
          <a:prstGeom prst="rect">
            <a:avLst/>
          </a:prstGeom>
          <a:noFill/>
        </p:spPr>
        <p:txBody>
          <a:bodyPr wrap="square" rtlCol="0">
            <a:spAutoFit/>
          </a:bodyPr>
          <a:lstStyle/>
          <a:p>
            <a:r>
              <a:rPr kumimoji="1" lang="ja-JP" altLang="en-US" sz="1400" dirty="0"/>
              <a:t>エネルギーシステムを確立すれば、ビジネス・医療・教育から農業、インフラ・通信・先端技術などのあらゆる部門を支えることができる。</a:t>
            </a:r>
          </a:p>
        </p:txBody>
      </p:sp>
      <p:sp>
        <p:nvSpPr>
          <p:cNvPr id="22" name="テキスト ボックス 21">
            <a:extLst>
              <a:ext uri="{FF2B5EF4-FFF2-40B4-BE49-F238E27FC236}">
                <a16:creationId xmlns:a16="http://schemas.microsoft.com/office/drawing/2014/main" id="{4CAAC74D-6A4D-F7E2-550B-AE1E9FF58F89}"/>
              </a:ext>
            </a:extLst>
          </p:cNvPr>
          <p:cNvSpPr txBox="1"/>
          <p:nvPr/>
        </p:nvSpPr>
        <p:spPr>
          <a:xfrm>
            <a:off x="7985086" y="3684598"/>
            <a:ext cx="2397205" cy="738664"/>
          </a:xfrm>
          <a:prstGeom prst="rect">
            <a:avLst/>
          </a:prstGeom>
          <a:noFill/>
        </p:spPr>
        <p:txBody>
          <a:bodyPr wrap="square" rtlCol="0">
            <a:spAutoFit/>
          </a:bodyPr>
          <a:lstStyle/>
          <a:p>
            <a:r>
              <a:rPr kumimoji="1" lang="ja-JP" altLang="en-US" sz="1400" dirty="0"/>
              <a:t>働きがいは、人々の生産性をあげる。それがそれぞれの国の成長につながる。</a:t>
            </a:r>
          </a:p>
        </p:txBody>
      </p:sp>
    </p:spTree>
    <p:extLst>
      <p:ext uri="{BB962C8B-B14F-4D97-AF65-F5344CB8AC3E}">
        <p14:creationId xmlns:p14="http://schemas.microsoft.com/office/powerpoint/2010/main" val="29913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9135" y="693736"/>
            <a:ext cx="9133730" cy="1233424"/>
          </a:xfrm>
        </p:spPr>
        <p:txBody>
          <a:bodyPr>
            <a:normAutofit/>
          </a:bodyPr>
          <a:lstStyle/>
          <a:p>
            <a:r>
              <a:rPr lang="en-US" altLang="ja-JP" b="1" dirty="0"/>
              <a:t>SDGs</a:t>
            </a:r>
            <a:r>
              <a:rPr lang="ja-JP" altLang="en-US" b="1" dirty="0"/>
              <a:t>　</a:t>
            </a:r>
            <a:r>
              <a:rPr lang="en-US" altLang="ja-JP" b="1" dirty="0"/>
              <a:t>17</a:t>
            </a:r>
            <a:r>
              <a:rPr lang="ja-JP" altLang="en-US" b="1" dirty="0"/>
              <a:t>の目標とは</a:t>
            </a:r>
            <a:endParaRPr kumimoji="1" lang="ja-JP" sz="4800" b="1" dirty="0"/>
          </a:p>
        </p:txBody>
      </p:sp>
      <p:pic>
        <p:nvPicPr>
          <p:cNvPr id="5" name="図 4" descr="アイコン が含まれている画像&#10;&#10;自動的に生成された説明">
            <a:extLst>
              <a:ext uri="{FF2B5EF4-FFF2-40B4-BE49-F238E27FC236}">
                <a16:creationId xmlns:a16="http://schemas.microsoft.com/office/drawing/2014/main" id="{BEF41B05-50B1-FD9A-2094-39E5C411E108}"/>
              </a:ext>
            </a:extLst>
          </p:cNvPr>
          <p:cNvPicPr>
            <a:picLocks noChangeAspect="1"/>
          </p:cNvPicPr>
          <p:nvPr/>
        </p:nvPicPr>
        <p:blipFill>
          <a:blip r:embed="rId2"/>
          <a:stretch>
            <a:fillRect/>
          </a:stretch>
        </p:blipFill>
        <p:spPr>
          <a:xfrm>
            <a:off x="1530197" y="1927160"/>
            <a:ext cx="1607451" cy="1607451"/>
          </a:xfrm>
          <a:prstGeom prst="rect">
            <a:avLst/>
          </a:prstGeom>
        </p:spPr>
      </p:pic>
      <p:pic>
        <p:nvPicPr>
          <p:cNvPr id="8" name="図 7" descr="アイコン&#10;&#10;自動的に生成された説明">
            <a:extLst>
              <a:ext uri="{FF2B5EF4-FFF2-40B4-BE49-F238E27FC236}">
                <a16:creationId xmlns:a16="http://schemas.microsoft.com/office/drawing/2014/main" id="{2678C5B5-4B50-4C23-FF97-16FF18A98FDC}"/>
              </a:ext>
            </a:extLst>
          </p:cNvPr>
          <p:cNvPicPr>
            <a:picLocks noChangeAspect="1"/>
          </p:cNvPicPr>
          <p:nvPr/>
        </p:nvPicPr>
        <p:blipFill>
          <a:blip r:embed="rId3"/>
          <a:stretch>
            <a:fillRect/>
          </a:stretch>
        </p:blipFill>
        <p:spPr>
          <a:xfrm>
            <a:off x="1529136" y="3694798"/>
            <a:ext cx="1606924" cy="1606924"/>
          </a:xfrm>
          <a:prstGeom prst="rect">
            <a:avLst/>
          </a:prstGeom>
        </p:spPr>
      </p:pic>
      <p:pic>
        <p:nvPicPr>
          <p:cNvPr id="10" name="図 9" descr="テーブル が含まれている画像&#10;&#10;自動的に生成された説明">
            <a:extLst>
              <a:ext uri="{FF2B5EF4-FFF2-40B4-BE49-F238E27FC236}">
                <a16:creationId xmlns:a16="http://schemas.microsoft.com/office/drawing/2014/main" id="{420F51AE-7A86-8BA0-BF73-DAF10C81784A}"/>
              </a:ext>
            </a:extLst>
          </p:cNvPr>
          <p:cNvPicPr>
            <a:picLocks noChangeAspect="1"/>
          </p:cNvPicPr>
          <p:nvPr/>
        </p:nvPicPr>
        <p:blipFill>
          <a:blip r:embed="rId4"/>
          <a:stretch>
            <a:fillRect/>
          </a:stretch>
        </p:blipFill>
        <p:spPr>
          <a:xfrm>
            <a:off x="6094412" y="1927160"/>
            <a:ext cx="1606925" cy="1606925"/>
          </a:xfrm>
          <a:prstGeom prst="rect">
            <a:avLst/>
          </a:prstGeom>
        </p:spPr>
      </p:pic>
      <p:pic>
        <p:nvPicPr>
          <p:cNvPr id="13" name="図 12" descr="アイコン が含まれている画像&#10;&#10;自動的に生成された説明">
            <a:extLst>
              <a:ext uri="{FF2B5EF4-FFF2-40B4-BE49-F238E27FC236}">
                <a16:creationId xmlns:a16="http://schemas.microsoft.com/office/drawing/2014/main" id="{3E48D67D-205E-1EED-1F54-C82617AFD526}"/>
              </a:ext>
            </a:extLst>
          </p:cNvPr>
          <p:cNvPicPr>
            <a:picLocks noChangeAspect="1"/>
          </p:cNvPicPr>
          <p:nvPr/>
        </p:nvPicPr>
        <p:blipFill>
          <a:blip r:embed="rId5"/>
          <a:stretch>
            <a:fillRect/>
          </a:stretch>
        </p:blipFill>
        <p:spPr>
          <a:xfrm>
            <a:off x="6094412" y="3694798"/>
            <a:ext cx="1606925" cy="1606925"/>
          </a:xfrm>
          <a:prstGeom prst="rect">
            <a:avLst/>
          </a:prstGeom>
        </p:spPr>
      </p:pic>
      <p:sp>
        <p:nvSpPr>
          <p:cNvPr id="16" name="テキスト ボックス 15">
            <a:extLst>
              <a:ext uri="{FF2B5EF4-FFF2-40B4-BE49-F238E27FC236}">
                <a16:creationId xmlns:a16="http://schemas.microsoft.com/office/drawing/2014/main" id="{DC4D3F42-720D-84AD-F98B-E17BCEA251DD}"/>
              </a:ext>
            </a:extLst>
          </p:cNvPr>
          <p:cNvSpPr txBox="1"/>
          <p:nvPr/>
        </p:nvSpPr>
        <p:spPr>
          <a:xfrm>
            <a:off x="3417427" y="1927160"/>
            <a:ext cx="2397205" cy="1384995"/>
          </a:xfrm>
          <a:prstGeom prst="rect">
            <a:avLst/>
          </a:prstGeom>
          <a:noFill/>
        </p:spPr>
        <p:txBody>
          <a:bodyPr wrap="square" rtlCol="0">
            <a:spAutoFit/>
          </a:bodyPr>
          <a:lstStyle/>
          <a:p>
            <a:r>
              <a:rPr kumimoji="1" lang="ja-JP" altLang="en-US" sz="1400" dirty="0"/>
              <a:t>産業が発達しないと、貧困はなくならない。また、技術革新などの促進を怠れば、医療の劣化、衛生施設の不足、教育へのアクセスも限られるという結果を招く。</a:t>
            </a:r>
          </a:p>
        </p:txBody>
      </p:sp>
      <p:sp>
        <p:nvSpPr>
          <p:cNvPr id="18" name="テキスト ボックス 17">
            <a:extLst>
              <a:ext uri="{FF2B5EF4-FFF2-40B4-BE49-F238E27FC236}">
                <a16:creationId xmlns:a16="http://schemas.microsoft.com/office/drawing/2014/main" id="{CF4E4613-40A6-6654-A863-CE02A6705C65}"/>
              </a:ext>
            </a:extLst>
          </p:cNvPr>
          <p:cNvSpPr txBox="1"/>
          <p:nvPr/>
        </p:nvSpPr>
        <p:spPr>
          <a:xfrm>
            <a:off x="3417427" y="3694798"/>
            <a:ext cx="2397205" cy="1384995"/>
          </a:xfrm>
          <a:prstGeom prst="rect">
            <a:avLst/>
          </a:prstGeom>
          <a:noFill/>
        </p:spPr>
        <p:txBody>
          <a:bodyPr wrap="square" rtlCol="0">
            <a:spAutoFit/>
          </a:bodyPr>
          <a:lstStyle/>
          <a:p>
            <a:r>
              <a:rPr kumimoji="1" lang="ja-JP" altLang="en-US" sz="1400" dirty="0"/>
              <a:t>差別はまだまだ残っています。社会的弱者や社会から疎外されたコミュニティの人々に機会やサービス、生活を向上できるチャンスがないといけない。</a:t>
            </a:r>
          </a:p>
        </p:txBody>
      </p:sp>
      <p:sp>
        <p:nvSpPr>
          <p:cNvPr id="20" name="テキスト ボックス 19">
            <a:extLst>
              <a:ext uri="{FF2B5EF4-FFF2-40B4-BE49-F238E27FC236}">
                <a16:creationId xmlns:a16="http://schemas.microsoft.com/office/drawing/2014/main" id="{459EEB5F-4936-D371-1872-4FBF2358D8CF}"/>
              </a:ext>
            </a:extLst>
          </p:cNvPr>
          <p:cNvSpPr txBox="1"/>
          <p:nvPr/>
        </p:nvSpPr>
        <p:spPr>
          <a:xfrm>
            <a:off x="7981117" y="1927160"/>
            <a:ext cx="2397205" cy="1169551"/>
          </a:xfrm>
          <a:prstGeom prst="rect">
            <a:avLst/>
          </a:prstGeom>
          <a:noFill/>
        </p:spPr>
        <p:txBody>
          <a:bodyPr wrap="square" rtlCol="0">
            <a:spAutoFit/>
          </a:bodyPr>
          <a:lstStyle/>
          <a:p>
            <a:r>
              <a:rPr kumimoji="1" lang="ja-JP" altLang="en-US" sz="1400" dirty="0"/>
              <a:t>スラムの住民は約</a:t>
            </a:r>
            <a:r>
              <a:rPr kumimoji="1" lang="en-US" altLang="ja-JP" sz="1400" dirty="0"/>
              <a:t>9</a:t>
            </a:r>
            <a:r>
              <a:rPr kumimoji="1" lang="ja-JP" altLang="en-US" sz="1400" dirty="0"/>
              <a:t>億人もいて増え続けています。交通の安全性や住むところなど、都市で人を守る活動をしていくことが欠かせなくなる。</a:t>
            </a:r>
          </a:p>
        </p:txBody>
      </p:sp>
      <p:sp>
        <p:nvSpPr>
          <p:cNvPr id="22" name="テキスト ボックス 21">
            <a:extLst>
              <a:ext uri="{FF2B5EF4-FFF2-40B4-BE49-F238E27FC236}">
                <a16:creationId xmlns:a16="http://schemas.microsoft.com/office/drawing/2014/main" id="{AF58CFC8-B80A-D0E7-B185-DB70E322ABA0}"/>
              </a:ext>
            </a:extLst>
          </p:cNvPr>
          <p:cNvSpPr txBox="1"/>
          <p:nvPr/>
        </p:nvSpPr>
        <p:spPr>
          <a:xfrm>
            <a:off x="7981117" y="3694798"/>
            <a:ext cx="2397205" cy="954107"/>
          </a:xfrm>
          <a:prstGeom prst="rect">
            <a:avLst/>
          </a:prstGeom>
          <a:noFill/>
        </p:spPr>
        <p:txBody>
          <a:bodyPr wrap="square" rtlCol="0">
            <a:spAutoFit/>
          </a:bodyPr>
          <a:lstStyle/>
          <a:p>
            <a:r>
              <a:rPr kumimoji="1" lang="ja-JP" altLang="en-US" sz="1400" dirty="0"/>
              <a:t>天然資源に対する需要が増すため、消費と生産のバランスを崩します。廃棄物の発生を止めないといけない。</a:t>
            </a:r>
          </a:p>
        </p:txBody>
      </p:sp>
    </p:spTree>
    <p:extLst>
      <p:ext uri="{BB962C8B-B14F-4D97-AF65-F5344CB8AC3E}">
        <p14:creationId xmlns:p14="http://schemas.microsoft.com/office/powerpoint/2010/main" val="20304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9135" y="693736"/>
            <a:ext cx="9133730" cy="1233424"/>
          </a:xfrm>
        </p:spPr>
        <p:txBody>
          <a:bodyPr>
            <a:normAutofit/>
          </a:bodyPr>
          <a:lstStyle/>
          <a:p>
            <a:r>
              <a:rPr lang="en-US" altLang="ja-JP" b="1" dirty="0"/>
              <a:t>SDGs</a:t>
            </a:r>
            <a:r>
              <a:rPr lang="ja-JP" altLang="en-US" b="1" dirty="0"/>
              <a:t>　</a:t>
            </a:r>
            <a:r>
              <a:rPr lang="en-US" altLang="ja-JP" b="1" dirty="0"/>
              <a:t>17</a:t>
            </a:r>
            <a:r>
              <a:rPr lang="ja-JP" altLang="en-US" b="1" dirty="0"/>
              <a:t>の目標とは</a:t>
            </a:r>
            <a:endParaRPr kumimoji="1" lang="ja-JP" sz="4800" b="1" dirty="0"/>
          </a:p>
        </p:txBody>
      </p:sp>
      <p:pic>
        <p:nvPicPr>
          <p:cNvPr id="4" name="図 3" descr="アイコン が含まれている画像&#10;&#10;自動的に生成された説明">
            <a:extLst>
              <a:ext uri="{FF2B5EF4-FFF2-40B4-BE49-F238E27FC236}">
                <a16:creationId xmlns:a16="http://schemas.microsoft.com/office/drawing/2014/main" id="{1C1F9C7C-A43D-2827-28C9-CADBA3B6AD5B}"/>
              </a:ext>
            </a:extLst>
          </p:cNvPr>
          <p:cNvPicPr>
            <a:picLocks noChangeAspect="1"/>
          </p:cNvPicPr>
          <p:nvPr/>
        </p:nvPicPr>
        <p:blipFill>
          <a:blip r:embed="rId2"/>
          <a:stretch>
            <a:fillRect/>
          </a:stretch>
        </p:blipFill>
        <p:spPr>
          <a:xfrm>
            <a:off x="1020741" y="1927160"/>
            <a:ext cx="1603749" cy="1603749"/>
          </a:xfrm>
          <a:prstGeom prst="rect">
            <a:avLst/>
          </a:prstGeom>
        </p:spPr>
      </p:pic>
      <p:pic>
        <p:nvPicPr>
          <p:cNvPr id="7" name="図 6" descr="ロゴ, アイコン&#10;&#10;中程度の精度で自動的に生成された説明">
            <a:extLst>
              <a:ext uri="{FF2B5EF4-FFF2-40B4-BE49-F238E27FC236}">
                <a16:creationId xmlns:a16="http://schemas.microsoft.com/office/drawing/2014/main" id="{95CB4A02-E834-7010-BEF8-C5644C9FE2BF}"/>
              </a:ext>
            </a:extLst>
          </p:cNvPr>
          <p:cNvPicPr>
            <a:picLocks noChangeAspect="1"/>
          </p:cNvPicPr>
          <p:nvPr/>
        </p:nvPicPr>
        <p:blipFill>
          <a:blip r:embed="rId3"/>
          <a:stretch>
            <a:fillRect/>
          </a:stretch>
        </p:blipFill>
        <p:spPr>
          <a:xfrm>
            <a:off x="1020741" y="3694797"/>
            <a:ext cx="1603749" cy="1603749"/>
          </a:xfrm>
          <a:prstGeom prst="rect">
            <a:avLst/>
          </a:prstGeom>
        </p:spPr>
      </p:pic>
      <p:pic>
        <p:nvPicPr>
          <p:cNvPr id="11" name="図 10" descr="グラフィカル ユーザー インターフェイス, アプリケーション, アイコン&#10;&#10;自動的に生成された説明">
            <a:extLst>
              <a:ext uri="{FF2B5EF4-FFF2-40B4-BE49-F238E27FC236}">
                <a16:creationId xmlns:a16="http://schemas.microsoft.com/office/drawing/2014/main" id="{61999209-5689-D469-2E68-C1D26F945FA0}"/>
              </a:ext>
            </a:extLst>
          </p:cNvPr>
          <p:cNvPicPr>
            <a:picLocks noChangeAspect="1"/>
          </p:cNvPicPr>
          <p:nvPr/>
        </p:nvPicPr>
        <p:blipFill>
          <a:blip r:embed="rId4"/>
          <a:stretch>
            <a:fillRect/>
          </a:stretch>
        </p:blipFill>
        <p:spPr>
          <a:xfrm>
            <a:off x="5326495" y="1936936"/>
            <a:ext cx="1603749" cy="1603749"/>
          </a:xfrm>
          <a:prstGeom prst="rect">
            <a:avLst/>
          </a:prstGeom>
        </p:spPr>
      </p:pic>
      <p:pic>
        <p:nvPicPr>
          <p:cNvPr id="14" name="図 13" descr="ロゴ&#10;&#10;低い精度で自動的に生成された説明">
            <a:extLst>
              <a:ext uri="{FF2B5EF4-FFF2-40B4-BE49-F238E27FC236}">
                <a16:creationId xmlns:a16="http://schemas.microsoft.com/office/drawing/2014/main" id="{172D8860-DE1A-1678-AA09-8C02100C005C}"/>
              </a:ext>
            </a:extLst>
          </p:cNvPr>
          <p:cNvPicPr>
            <a:picLocks noChangeAspect="1"/>
          </p:cNvPicPr>
          <p:nvPr/>
        </p:nvPicPr>
        <p:blipFill>
          <a:blip r:embed="rId5"/>
          <a:stretch>
            <a:fillRect/>
          </a:stretch>
        </p:blipFill>
        <p:spPr>
          <a:xfrm>
            <a:off x="5326493" y="3694797"/>
            <a:ext cx="1603749" cy="1603749"/>
          </a:xfrm>
          <a:prstGeom prst="rect">
            <a:avLst/>
          </a:prstGeom>
        </p:spPr>
      </p:pic>
      <p:pic>
        <p:nvPicPr>
          <p:cNvPr id="16" name="図 15" descr="アイコン&#10;&#10;自動的に生成された説明">
            <a:extLst>
              <a:ext uri="{FF2B5EF4-FFF2-40B4-BE49-F238E27FC236}">
                <a16:creationId xmlns:a16="http://schemas.microsoft.com/office/drawing/2014/main" id="{C95D471A-44E6-E98E-C53E-DB9B7B2D659B}"/>
              </a:ext>
            </a:extLst>
          </p:cNvPr>
          <p:cNvPicPr>
            <a:picLocks noChangeAspect="1"/>
          </p:cNvPicPr>
          <p:nvPr/>
        </p:nvPicPr>
        <p:blipFill>
          <a:blip r:embed="rId6"/>
          <a:stretch>
            <a:fillRect/>
          </a:stretch>
        </p:blipFill>
        <p:spPr>
          <a:xfrm>
            <a:off x="9632249" y="1936936"/>
            <a:ext cx="1603749" cy="1603749"/>
          </a:xfrm>
          <a:prstGeom prst="rect">
            <a:avLst/>
          </a:prstGeom>
        </p:spPr>
      </p:pic>
      <p:sp>
        <p:nvSpPr>
          <p:cNvPr id="18" name="テキスト ボックス 17">
            <a:extLst>
              <a:ext uri="{FF2B5EF4-FFF2-40B4-BE49-F238E27FC236}">
                <a16:creationId xmlns:a16="http://schemas.microsoft.com/office/drawing/2014/main" id="{A6646BED-125A-02D5-C021-7E04D6CE8CBB}"/>
              </a:ext>
            </a:extLst>
          </p:cNvPr>
          <p:cNvSpPr txBox="1"/>
          <p:nvPr/>
        </p:nvSpPr>
        <p:spPr>
          <a:xfrm>
            <a:off x="2776890" y="1927160"/>
            <a:ext cx="2397205" cy="738664"/>
          </a:xfrm>
          <a:prstGeom prst="rect">
            <a:avLst/>
          </a:prstGeom>
          <a:noFill/>
        </p:spPr>
        <p:txBody>
          <a:bodyPr wrap="square" rtlCol="0">
            <a:spAutoFit/>
          </a:bodyPr>
          <a:lstStyle/>
          <a:p>
            <a:r>
              <a:rPr kumimoji="1" lang="ja-JP" altLang="en-US" sz="1400" dirty="0"/>
              <a:t>このままだと地球の平均気温上昇は３℃を超え、あらゆる生態系に悪影響を及ぼします。</a:t>
            </a:r>
          </a:p>
        </p:txBody>
      </p:sp>
      <p:sp>
        <p:nvSpPr>
          <p:cNvPr id="20" name="テキスト ボックス 19">
            <a:extLst>
              <a:ext uri="{FF2B5EF4-FFF2-40B4-BE49-F238E27FC236}">
                <a16:creationId xmlns:a16="http://schemas.microsoft.com/office/drawing/2014/main" id="{7C22F1F7-FE24-8F88-751A-8A311EA28479}"/>
              </a:ext>
            </a:extLst>
          </p:cNvPr>
          <p:cNvSpPr txBox="1"/>
          <p:nvPr/>
        </p:nvSpPr>
        <p:spPr>
          <a:xfrm>
            <a:off x="2776889" y="3694797"/>
            <a:ext cx="2397205" cy="1384995"/>
          </a:xfrm>
          <a:prstGeom prst="rect">
            <a:avLst/>
          </a:prstGeom>
          <a:noFill/>
        </p:spPr>
        <p:txBody>
          <a:bodyPr wrap="square" rtlCol="0">
            <a:spAutoFit/>
          </a:bodyPr>
          <a:lstStyle/>
          <a:p>
            <a:r>
              <a:rPr kumimoji="1" lang="ja-JP" altLang="en-US" sz="1400" dirty="0"/>
              <a:t>世界の海に流れ込むごみの量の増加が環境と経済に大きな悪影響を及ぼしている。それにより、漁業部門の経済的利益の損失は約５兆円にもあがる。</a:t>
            </a:r>
          </a:p>
        </p:txBody>
      </p:sp>
      <p:sp>
        <p:nvSpPr>
          <p:cNvPr id="22" name="テキスト ボックス 21">
            <a:extLst>
              <a:ext uri="{FF2B5EF4-FFF2-40B4-BE49-F238E27FC236}">
                <a16:creationId xmlns:a16="http://schemas.microsoft.com/office/drawing/2014/main" id="{E5AF3FC6-CB0A-5192-D5DD-63F8CCD05DD7}"/>
              </a:ext>
            </a:extLst>
          </p:cNvPr>
          <p:cNvSpPr txBox="1"/>
          <p:nvPr/>
        </p:nvSpPr>
        <p:spPr>
          <a:xfrm>
            <a:off x="7082644" y="1919182"/>
            <a:ext cx="2397205" cy="1384995"/>
          </a:xfrm>
          <a:prstGeom prst="rect">
            <a:avLst/>
          </a:prstGeom>
          <a:noFill/>
        </p:spPr>
        <p:txBody>
          <a:bodyPr wrap="square" rtlCol="0">
            <a:spAutoFit/>
          </a:bodyPr>
          <a:lstStyle/>
          <a:p>
            <a:r>
              <a:rPr kumimoji="1" lang="ja-JP" altLang="en-US" sz="1400" dirty="0"/>
              <a:t>森林を管理し、砂漠化に対処し、土地の劣化を止めないと、陸域生態系が絶滅する。森林がなくなるということは、酸素が生産できなくなる。→人間も住んでいられなくなる。</a:t>
            </a:r>
          </a:p>
        </p:txBody>
      </p:sp>
      <p:sp>
        <p:nvSpPr>
          <p:cNvPr id="24" name="テキスト ボックス 23">
            <a:extLst>
              <a:ext uri="{FF2B5EF4-FFF2-40B4-BE49-F238E27FC236}">
                <a16:creationId xmlns:a16="http://schemas.microsoft.com/office/drawing/2014/main" id="{62346D32-5FFD-F5CA-D875-CFFDD755BB38}"/>
              </a:ext>
            </a:extLst>
          </p:cNvPr>
          <p:cNvSpPr txBox="1"/>
          <p:nvPr/>
        </p:nvSpPr>
        <p:spPr>
          <a:xfrm>
            <a:off x="7082644" y="3694797"/>
            <a:ext cx="2397205" cy="954107"/>
          </a:xfrm>
          <a:prstGeom prst="rect">
            <a:avLst/>
          </a:prstGeom>
          <a:noFill/>
        </p:spPr>
        <p:txBody>
          <a:bodyPr wrap="square" rtlCol="0">
            <a:spAutoFit/>
          </a:bodyPr>
          <a:lstStyle/>
          <a:p>
            <a:r>
              <a:rPr kumimoji="1" lang="ja-JP" altLang="en-US" sz="1400" dirty="0"/>
              <a:t>すべての人々がいかなる暴力も受けず、民族や信条、性的指向に関係なく、安心して生活を送る必要がある。</a:t>
            </a:r>
          </a:p>
        </p:txBody>
      </p:sp>
      <p:sp>
        <p:nvSpPr>
          <p:cNvPr id="26" name="テキスト ボックス 25">
            <a:extLst>
              <a:ext uri="{FF2B5EF4-FFF2-40B4-BE49-F238E27FC236}">
                <a16:creationId xmlns:a16="http://schemas.microsoft.com/office/drawing/2014/main" id="{0A943EB8-9EA9-BA19-84BC-25436C738F3A}"/>
              </a:ext>
            </a:extLst>
          </p:cNvPr>
          <p:cNvSpPr txBox="1"/>
          <p:nvPr/>
        </p:nvSpPr>
        <p:spPr>
          <a:xfrm>
            <a:off x="9632245" y="3694797"/>
            <a:ext cx="1603749" cy="2031325"/>
          </a:xfrm>
          <a:prstGeom prst="rect">
            <a:avLst/>
          </a:prstGeom>
          <a:noFill/>
        </p:spPr>
        <p:txBody>
          <a:bodyPr wrap="square" rtlCol="0">
            <a:spAutoFit/>
          </a:bodyPr>
          <a:lstStyle/>
          <a:p>
            <a:r>
              <a:rPr kumimoji="1" lang="ja-JP" altLang="en-US" sz="1400" dirty="0"/>
              <a:t>先進国、途上国を問わず、全ての国に「誰一人取り残さない」ための行動を求めている。政府・市民・科学者・学界・民間セクターを含む全員の結束が必要。</a:t>
            </a:r>
          </a:p>
        </p:txBody>
      </p:sp>
    </p:spTree>
    <p:extLst>
      <p:ext uri="{BB962C8B-B14F-4D97-AF65-F5344CB8AC3E}">
        <p14:creationId xmlns:p14="http://schemas.microsoft.com/office/powerpoint/2010/main" val="335656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4" grpId="0"/>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354688" y="4681"/>
            <a:ext cx="3498505" cy="6853320"/>
            <a:chOff x="119488" y="5159"/>
            <a:chExt cx="3856454" cy="7554516"/>
          </a:xfrm>
        </p:grpSpPr>
        <p:cxnSp>
          <p:nvCxnSpPr>
            <p:cNvPr id="7" name="直線コネクタ 6">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3" name="円/楕円 12">
              <a:extLst>
                <a:ext uri="{FF2B5EF4-FFF2-40B4-BE49-F238E27FC236}">
                  <a16:creationId xmlns:a16="http://schemas.microsoft.com/office/drawing/2014/main" id="{E9153475-749C-2148-A7BD-C80370F800DD}"/>
                </a:ext>
              </a:extLst>
            </p:cNvPr>
            <p:cNvSpPr/>
            <p:nvPr/>
          </p:nvSpPr>
          <p:spPr>
            <a:xfrm>
              <a:off x="1596287" y="1392731"/>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grpSp>
          <p:nvGrpSpPr>
            <p:cNvPr id="6" name="グループ化 5"/>
            <p:cNvGrpSpPr/>
            <p:nvPr/>
          </p:nvGrpSpPr>
          <p:grpSpPr>
            <a:xfrm>
              <a:off x="119488" y="1224694"/>
              <a:ext cx="3262338" cy="595880"/>
              <a:chOff x="250119" y="1211354"/>
              <a:chExt cx="3262338" cy="595880"/>
            </a:xfrm>
          </p:grpSpPr>
          <p:sp>
            <p:nvSpPr>
              <p:cNvPr id="11" name="本文">
                <a:extLst>
                  <a:ext uri="{FF2B5EF4-FFF2-40B4-BE49-F238E27FC236}">
                    <a16:creationId xmlns:a16="http://schemas.microsoft.com/office/drawing/2014/main" id="{6BD80CD9-4377-3243-ACE1-7CCE67E1B332}"/>
                  </a:ext>
                </a:extLst>
              </p:cNvPr>
              <p:cNvSpPr txBox="1">
                <a:spLocks/>
              </p:cNvSpPr>
              <p:nvPr/>
            </p:nvSpPr>
            <p:spPr>
              <a:xfrm>
                <a:off x="2163069" y="1211354"/>
                <a:ext cx="1349388"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顔を洗う</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12" name="本文">
                <a:extLst>
                  <a:ext uri="{FF2B5EF4-FFF2-40B4-BE49-F238E27FC236}">
                    <a16:creationId xmlns:a16="http://schemas.microsoft.com/office/drawing/2014/main" id="{0BA8F259-0AC3-5745-8092-5E9E8A500348}"/>
                  </a:ext>
                </a:extLst>
              </p:cNvPr>
              <p:cNvSpPr txBox="1">
                <a:spLocks/>
              </p:cNvSpPr>
              <p:nvPr/>
            </p:nvSpPr>
            <p:spPr>
              <a:xfrm>
                <a:off x="250119" y="1211354"/>
                <a:ext cx="1522002"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６：００</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9" name="グループ化 8"/>
            <p:cNvGrpSpPr/>
            <p:nvPr/>
          </p:nvGrpSpPr>
          <p:grpSpPr>
            <a:xfrm>
              <a:off x="210927" y="2223124"/>
              <a:ext cx="3765015" cy="1462381"/>
              <a:chOff x="341558" y="1732125"/>
              <a:chExt cx="3765015" cy="1462381"/>
            </a:xfrm>
          </p:grpSpPr>
          <p:sp>
            <p:nvSpPr>
              <p:cNvPr id="19" name="本文">
                <a:extLst>
                  <a:ext uri="{FF2B5EF4-FFF2-40B4-BE49-F238E27FC236}">
                    <a16:creationId xmlns:a16="http://schemas.microsoft.com/office/drawing/2014/main" id="{5DFE955A-FC1C-3941-A6B9-B2AC001F3519}"/>
                  </a:ext>
                </a:extLst>
              </p:cNvPr>
              <p:cNvSpPr txBox="1">
                <a:spLocks/>
              </p:cNvSpPr>
              <p:nvPr/>
            </p:nvSpPr>
            <p:spPr>
              <a:xfrm>
                <a:off x="2163069" y="1732125"/>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歯みがき</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20" name="本文">
                <a:extLst>
                  <a:ext uri="{FF2B5EF4-FFF2-40B4-BE49-F238E27FC236}">
                    <a16:creationId xmlns:a16="http://schemas.microsoft.com/office/drawing/2014/main" id="{8DC35FEB-66B1-EC41-87A9-390041A16F73}"/>
                  </a:ext>
                </a:extLst>
              </p:cNvPr>
              <p:cNvSpPr txBox="1">
                <a:spLocks/>
              </p:cNvSpPr>
              <p:nvPr/>
            </p:nvSpPr>
            <p:spPr>
              <a:xfrm>
                <a:off x="341558" y="216754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６：０５</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15" name="グループ化 14"/>
            <p:cNvGrpSpPr/>
            <p:nvPr/>
          </p:nvGrpSpPr>
          <p:grpSpPr>
            <a:xfrm>
              <a:off x="210928" y="4088055"/>
              <a:ext cx="3170898" cy="595880"/>
              <a:chOff x="341559" y="4079931"/>
              <a:chExt cx="3170898" cy="595880"/>
            </a:xfrm>
          </p:grpSpPr>
          <p:sp>
            <p:nvSpPr>
              <p:cNvPr id="25" name="本文">
                <a:extLst>
                  <a:ext uri="{FF2B5EF4-FFF2-40B4-BE49-F238E27FC236}">
                    <a16:creationId xmlns:a16="http://schemas.microsoft.com/office/drawing/2014/main" id="{E0AD098E-2156-E048-80B5-577A7AE31695}"/>
                  </a:ext>
                </a:extLst>
              </p:cNvPr>
              <p:cNvSpPr txBox="1">
                <a:spLocks/>
              </p:cNvSpPr>
              <p:nvPr/>
            </p:nvSpPr>
            <p:spPr>
              <a:xfrm>
                <a:off x="2163069" y="4079931"/>
                <a:ext cx="1349388"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朝ごはん</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26" name="本文">
                <a:extLst>
                  <a:ext uri="{FF2B5EF4-FFF2-40B4-BE49-F238E27FC236}">
                    <a16:creationId xmlns:a16="http://schemas.microsoft.com/office/drawing/2014/main" id="{7059DE44-6A31-4E43-9351-7E491C7F9653}"/>
                  </a:ext>
                </a:extLst>
              </p:cNvPr>
              <p:cNvSpPr txBox="1">
                <a:spLocks/>
              </p:cNvSpPr>
              <p:nvPr/>
            </p:nvSpPr>
            <p:spPr>
              <a:xfrm>
                <a:off x="341559" y="4079931"/>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７：３０</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16" name="グループ化 15"/>
            <p:cNvGrpSpPr/>
            <p:nvPr/>
          </p:nvGrpSpPr>
          <p:grpSpPr>
            <a:xfrm>
              <a:off x="210927" y="5252497"/>
              <a:ext cx="2967851" cy="595880"/>
              <a:chOff x="341559" y="5036123"/>
              <a:chExt cx="2967851" cy="595880"/>
            </a:xfrm>
          </p:grpSpPr>
          <p:sp>
            <p:nvSpPr>
              <p:cNvPr id="28" name="本文">
                <a:extLst>
                  <a:ext uri="{FF2B5EF4-FFF2-40B4-BE49-F238E27FC236}">
                    <a16:creationId xmlns:a16="http://schemas.microsoft.com/office/drawing/2014/main" id="{64022647-476C-EF45-978D-9B746B7B42A2}"/>
                  </a:ext>
                </a:extLst>
              </p:cNvPr>
              <p:cNvSpPr txBox="1">
                <a:spLocks/>
              </p:cNvSpPr>
              <p:nvPr/>
            </p:nvSpPr>
            <p:spPr>
              <a:xfrm>
                <a:off x="2163069" y="5036123"/>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登校</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29" name="本文">
                <a:extLst>
                  <a:ext uri="{FF2B5EF4-FFF2-40B4-BE49-F238E27FC236}">
                    <a16:creationId xmlns:a16="http://schemas.microsoft.com/office/drawing/2014/main" id="{BE5DAE30-3A1A-A644-9ABD-932F79AD1CA9}"/>
                  </a:ext>
                </a:extLst>
              </p:cNvPr>
              <p:cNvSpPr txBox="1">
                <a:spLocks/>
              </p:cNvSpPr>
              <p:nvPr/>
            </p:nvSpPr>
            <p:spPr>
              <a:xfrm>
                <a:off x="341559" y="5036123"/>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８：００</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grpSp>
        <p:nvGrpSpPr>
          <p:cNvPr id="24" name="グループ化 23"/>
          <p:cNvGrpSpPr/>
          <p:nvPr/>
        </p:nvGrpSpPr>
        <p:grpSpPr>
          <a:xfrm>
            <a:off x="5182288" y="382548"/>
            <a:ext cx="5325500" cy="1956226"/>
            <a:chOff x="9178800" y="1256909"/>
            <a:chExt cx="14201332"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0" y="1256909"/>
              <a:ext cx="9491654"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朝のＳＤＧｓ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01</a:t>
              </a:r>
              <a:endParaRPr 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endParaRP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顔を洗うとき</a:t>
              </a:r>
              <a:r>
                <a:rPr 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は</a:t>
              </a: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a:t>
              </a:r>
              <a:r>
                <a:rPr 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水を</a:t>
              </a: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とめます</a:t>
              </a:r>
              <a:endParaRPr lang="en-US" sz="2722" spc="112" dirty="0">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182288" y="5575828"/>
            <a:ext cx="3952316" cy="8763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きれいな水をつかえない人たちが世界に</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はたくさんいます。</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水をつかいすぎないことが大切です。</a:t>
            </a:r>
            <a:endParaRPr lang="en-US" sz="1452" dirty="0">
              <a:latin typeface="游明朝" panose="02020400000000000000" pitchFamily="18" charset="-128"/>
              <a:ea typeface="游明朝" panose="02020400000000000000" pitchFamily="18" charset="-128"/>
              <a:cs typeface="apricotJapanesefont"/>
              <a:sym typeface="apricotJapanesefont"/>
            </a:endParaRPr>
          </a:p>
        </p:txBody>
      </p:sp>
      <p:pic>
        <p:nvPicPr>
          <p:cNvPr id="35" name="図 34" descr="図形 が含まれている画像&#10;&#10;自動的に生成された説明">
            <a:extLst>
              <a:ext uri="{FF2B5EF4-FFF2-40B4-BE49-F238E27FC236}">
                <a16:creationId xmlns:a16="http://schemas.microsoft.com/office/drawing/2014/main" id="{8CADDA61-D16D-CF4C-AB9B-F339DE35B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4546" y="5605746"/>
            <a:ext cx="816464" cy="816464"/>
          </a:xfrm>
          <a:prstGeom prst="rect">
            <a:avLst/>
          </a:prstGeom>
        </p:spPr>
      </p:pic>
      <p:pic>
        <p:nvPicPr>
          <p:cNvPr id="2" name="図 1"/>
          <p:cNvPicPr>
            <a:picLocks noChangeAspect="1"/>
          </p:cNvPicPr>
          <p:nvPr/>
        </p:nvPicPr>
        <p:blipFill>
          <a:blip r:embed="rId3">
            <a:extLst>
              <a:ext uri="{BEBA8EAE-BF5A-486C-A8C5-ECC9F3942E4B}">
                <a14:imgProps xmlns:a14="http://schemas.microsoft.com/office/drawing/2010/main">
                  <a14:imgLayer r:embed="rId4">
                    <a14:imgEffect>
                      <a14:backgroundRemoval t="2333" b="100000" l="0" r="99600">
                        <a14:backgroundMark x1="20400" y1="53000" x2="20400" y2="53000"/>
                        <a14:backgroundMark x1="17000" y1="57167" x2="17000" y2="57167"/>
                        <a14:backgroundMark x1="14000" y1="56167" x2="14000" y2="56167"/>
                        <a14:backgroundMark x1="14000" y1="59500" x2="14000" y2="59500"/>
                        <a14:backgroundMark x1="11000" y1="55000" x2="11000" y2="55000"/>
                        <a14:backgroundMark x1="84400" y1="57833" x2="84400" y2="57833"/>
                        <a14:backgroundMark x1="88200" y1="57000" x2="88200" y2="57000"/>
                        <a14:backgroundMark x1="71800" y1="61000" x2="71800" y2="61000"/>
                        <a14:backgroundMark x1="73400" y1="63167" x2="73400" y2="63167"/>
                        <a14:backgroundMark x1="74000" y1="65667" x2="74000" y2="65667"/>
                        <a14:backgroundMark x1="78800" y1="65000" x2="78800" y2="65000"/>
                        <a14:backgroundMark x1="79600" y1="69667" x2="79600" y2="69667"/>
                        <a14:backgroundMark x1="80600" y1="66167" x2="80600" y2="66167"/>
                        <a14:backgroundMark x1="74000" y1="55667" x2="74000" y2="55667"/>
                        <a14:backgroundMark x1="76200" y1="53000" x2="76200" y2="53000"/>
                        <a14:backgroundMark x1="90600" y1="56833" x2="90600" y2="56833"/>
                        <a14:backgroundMark x1="79600" y1="58167" x2="79600" y2="58167"/>
                        <a14:backgroundMark x1="85800" y1="57167" x2="85800" y2="57167"/>
                        <a14:backgroundMark x1="79600" y1="51500" x2="79600" y2="51500"/>
                      </a14:backgroundRemoval>
                    </a14:imgEffect>
                  </a14:imgLayer>
                </a14:imgProps>
              </a:ext>
              <a:ext uri="{28A0092B-C50C-407E-A947-70E740481C1C}">
                <a14:useLocalDpi xmlns:a14="http://schemas.microsoft.com/office/drawing/2010/main" val="0"/>
              </a:ext>
            </a:extLst>
          </a:blip>
          <a:stretch>
            <a:fillRect/>
          </a:stretch>
        </p:blipFill>
        <p:spPr>
          <a:xfrm>
            <a:off x="6669926" y="2239759"/>
            <a:ext cx="2483541" cy="2980249"/>
          </a:xfrm>
          <a:prstGeom prst="rect">
            <a:avLst/>
          </a:prstGeom>
        </p:spPr>
      </p:pic>
      <p:sp>
        <p:nvSpPr>
          <p:cNvPr id="3" name="テキスト ボックス 2"/>
          <p:cNvSpPr txBox="1"/>
          <p:nvPr/>
        </p:nvSpPr>
        <p:spPr>
          <a:xfrm>
            <a:off x="5274090" y="1528266"/>
            <a:ext cx="552882"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rPr>
              <a:t>かお</a:t>
            </a:r>
          </a:p>
        </p:txBody>
      </p:sp>
      <p:sp>
        <p:nvSpPr>
          <p:cNvPr id="32" name="テキスト ボックス 31"/>
          <p:cNvSpPr txBox="1"/>
          <p:nvPr/>
        </p:nvSpPr>
        <p:spPr>
          <a:xfrm>
            <a:off x="5991560" y="1528266"/>
            <a:ext cx="552882"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あら</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
        <p:nvSpPr>
          <p:cNvPr id="33" name="テキスト ボックス 32"/>
          <p:cNvSpPr txBox="1"/>
          <p:nvPr/>
        </p:nvSpPr>
        <p:spPr>
          <a:xfrm>
            <a:off x="8147874" y="1528266"/>
            <a:ext cx="552882"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みず</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Tree>
    <p:extLst>
      <p:ext uri="{BB962C8B-B14F-4D97-AF65-F5344CB8AC3E}">
        <p14:creationId xmlns:p14="http://schemas.microsoft.com/office/powerpoint/2010/main" val="304888273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p:cNvGrpSpPr/>
          <p:nvPr/>
        </p:nvGrpSpPr>
        <p:grpSpPr>
          <a:xfrm>
            <a:off x="5182288" y="382548"/>
            <a:ext cx="5325500" cy="1956226"/>
            <a:chOff x="9178802" y="1256909"/>
            <a:chExt cx="14201330"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950482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朝のＳＤＧｓ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02</a:t>
              </a: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歯みがき粉は必要な分だけ</a:t>
              </a:r>
            </a:p>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つかいます</a:t>
              </a: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182289" y="5294020"/>
            <a:ext cx="3703453" cy="11636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はみがき粉のチューブはプラスチックで</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できています。</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魚たちの健康をまもるために、プラスチッ</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クごみを減らしましょう。</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p:txBody>
      </p:sp>
      <p:pic>
        <p:nvPicPr>
          <p:cNvPr id="32" name="図 31" descr="ロゴ&#10;&#10;中程度の精度で自動的に生成された説明">
            <a:extLst>
              <a:ext uri="{FF2B5EF4-FFF2-40B4-BE49-F238E27FC236}">
                <a16:creationId xmlns:a16="http://schemas.microsoft.com/office/drawing/2014/main" id="{0728073D-4417-8D41-AA12-2191061F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3270" y="5605746"/>
            <a:ext cx="816464" cy="816464"/>
          </a:xfrm>
          <a:prstGeom prst="rect">
            <a:avLst/>
          </a:prstGeom>
        </p:spPr>
      </p:pic>
      <p:pic>
        <p:nvPicPr>
          <p:cNvPr id="33" name="図 32" descr="アイコン が含まれている画像&#10;&#10;自動的に生成された説明">
            <a:extLst>
              <a:ext uri="{FF2B5EF4-FFF2-40B4-BE49-F238E27FC236}">
                <a16:creationId xmlns:a16="http://schemas.microsoft.com/office/drawing/2014/main" id="{70017A6C-896E-7846-8451-444725E8D2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7294" y="5605746"/>
            <a:ext cx="816464" cy="816464"/>
          </a:xfrm>
          <a:prstGeom prst="rect">
            <a:avLst/>
          </a:prstGeom>
        </p:spPr>
      </p:pic>
      <p:pic>
        <p:nvPicPr>
          <p:cNvPr id="4" name="図 3"/>
          <p:cNvPicPr>
            <a:picLocks noChangeAspect="1"/>
          </p:cNvPicPr>
          <p:nvPr/>
        </p:nvPicPr>
        <p:blipFill>
          <a:blip r:embed="rId4" cstate="print">
            <a:extLst>
              <a:ext uri="{BEBA8EAE-BF5A-486C-A8C5-ECC9F3942E4B}">
                <a14:imgProps xmlns:a14="http://schemas.microsoft.com/office/drawing/2010/main">
                  <a14:imgLayer r:embed="rId5">
                    <a14:imgEffect>
                      <a14:backgroundRemoval t="1953" b="89974" l="11979" r="89974">
                        <a14:foregroundMark x1="40625" y1="63281" x2="40625" y2="63281"/>
                        <a14:foregroundMark x1="46875" y1="62760" x2="46875" y2="62760"/>
                      </a14:backgroundRemoval>
                    </a14:imgEffect>
                  </a14:imgLayer>
                </a14:imgProps>
              </a:ext>
              <a:ext uri="{28A0092B-C50C-407E-A947-70E740481C1C}">
                <a14:useLocalDpi xmlns:a14="http://schemas.microsoft.com/office/drawing/2010/main" val="0"/>
              </a:ext>
            </a:extLst>
          </a:blip>
          <a:stretch>
            <a:fillRect/>
          </a:stretch>
        </p:blipFill>
        <p:spPr>
          <a:xfrm>
            <a:off x="6505312" y="2600006"/>
            <a:ext cx="2812768" cy="2812768"/>
          </a:xfrm>
          <a:prstGeom prst="rect">
            <a:avLst/>
          </a:prstGeom>
        </p:spPr>
      </p:pic>
      <p:sp>
        <p:nvSpPr>
          <p:cNvPr id="34" name="テキスト ボックス 33"/>
          <p:cNvSpPr txBox="1"/>
          <p:nvPr/>
        </p:nvSpPr>
        <p:spPr>
          <a:xfrm>
            <a:off x="7052876" y="1201198"/>
            <a:ext cx="552882"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こ</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
        <p:nvSpPr>
          <p:cNvPr id="35" name="テキスト ボックス 34"/>
          <p:cNvSpPr txBox="1"/>
          <p:nvPr/>
        </p:nvSpPr>
        <p:spPr>
          <a:xfrm>
            <a:off x="7886329" y="1201198"/>
            <a:ext cx="771695"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ひつよう</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
        <p:nvSpPr>
          <p:cNvPr id="36" name="テキスト ボックス 35"/>
          <p:cNvSpPr txBox="1"/>
          <p:nvPr/>
        </p:nvSpPr>
        <p:spPr>
          <a:xfrm>
            <a:off x="8832155" y="1201836"/>
            <a:ext cx="576562"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ぶん</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grpSp>
        <p:nvGrpSpPr>
          <p:cNvPr id="53" name="グループ化 52"/>
          <p:cNvGrpSpPr/>
          <p:nvPr/>
        </p:nvGrpSpPr>
        <p:grpSpPr>
          <a:xfrm>
            <a:off x="1313212" y="4681"/>
            <a:ext cx="3539981" cy="6853320"/>
            <a:chOff x="73768" y="5159"/>
            <a:chExt cx="3902174" cy="7554516"/>
          </a:xfrm>
        </p:grpSpPr>
        <p:cxnSp>
          <p:nvCxnSpPr>
            <p:cNvPr id="54" name="直線コネクタ 53">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5" name="円/楕円 12">
              <a:extLst>
                <a:ext uri="{FF2B5EF4-FFF2-40B4-BE49-F238E27FC236}">
                  <a16:creationId xmlns:a16="http://schemas.microsoft.com/office/drawing/2014/main" id="{E9153475-749C-2148-A7BD-C80370F800DD}"/>
                </a:ext>
              </a:extLst>
            </p:cNvPr>
            <p:cNvSpPr/>
            <p:nvPr/>
          </p:nvSpPr>
          <p:spPr>
            <a:xfrm>
              <a:off x="1596287" y="2824412"/>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grpSp>
          <p:nvGrpSpPr>
            <p:cNvPr id="56" name="グループ化 55"/>
            <p:cNvGrpSpPr/>
            <p:nvPr/>
          </p:nvGrpSpPr>
          <p:grpSpPr>
            <a:xfrm>
              <a:off x="73768" y="1224694"/>
              <a:ext cx="3308058" cy="595880"/>
              <a:chOff x="204399" y="1211354"/>
              <a:chExt cx="3308058" cy="595880"/>
            </a:xfrm>
          </p:grpSpPr>
          <p:sp>
            <p:nvSpPr>
              <p:cNvPr id="66" name="本文">
                <a:extLst>
                  <a:ext uri="{FF2B5EF4-FFF2-40B4-BE49-F238E27FC236}">
                    <a16:creationId xmlns:a16="http://schemas.microsoft.com/office/drawing/2014/main" id="{6BD80CD9-4377-3243-ACE1-7CCE67E1B332}"/>
                  </a:ext>
                </a:extLst>
              </p:cNvPr>
              <p:cNvSpPr txBox="1">
                <a:spLocks/>
              </p:cNvSpPr>
              <p:nvPr/>
            </p:nvSpPr>
            <p:spPr>
              <a:xfrm>
                <a:off x="2163069" y="1211354"/>
                <a:ext cx="1349388"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顔を洗う</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7" name="本文">
                <a:extLst>
                  <a:ext uri="{FF2B5EF4-FFF2-40B4-BE49-F238E27FC236}">
                    <a16:creationId xmlns:a16="http://schemas.microsoft.com/office/drawing/2014/main" id="{0BA8F259-0AC3-5745-8092-5E9E8A500348}"/>
                  </a:ext>
                </a:extLst>
              </p:cNvPr>
              <p:cNvSpPr txBox="1">
                <a:spLocks/>
              </p:cNvSpPr>
              <p:nvPr/>
            </p:nvSpPr>
            <p:spPr>
              <a:xfrm>
                <a:off x="204399" y="1211354"/>
                <a:ext cx="1522002"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６：００</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57" name="グループ化 56"/>
            <p:cNvGrpSpPr/>
            <p:nvPr/>
          </p:nvGrpSpPr>
          <p:grpSpPr>
            <a:xfrm>
              <a:off x="210927" y="2223124"/>
              <a:ext cx="3765015" cy="1462381"/>
              <a:chOff x="341558" y="1732125"/>
              <a:chExt cx="3765015" cy="1462381"/>
            </a:xfrm>
          </p:grpSpPr>
          <p:sp>
            <p:nvSpPr>
              <p:cNvPr id="64" name="本文">
                <a:extLst>
                  <a:ext uri="{FF2B5EF4-FFF2-40B4-BE49-F238E27FC236}">
                    <a16:creationId xmlns:a16="http://schemas.microsoft.com/office/drawing/2014/main" id="{5DFE955A-FC1C-3941-A6B9-B2AC001F3519}"/>
                  </a:ext>
                </a:extLst>
              </p:cNvPr>
              <p:cNvSpPr txBox="1">
                <a:spLocks/>
              </p:cNvSpPr>
              <p:nvPr/>
            </p:nvSpPr>
            <p:spPr>
              <a:xfrm>
                <a:off x="2163069" y="1732125"/>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歯みがき</a:t>
                </a:r>
                <a:endPar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5" name="本文">
                <a:extLst>
                  <a:ext uri="{FF2B5EF4-FFF2-40B4-BE49-F238E27FC236}">
                    <a16:creationId xmlns:a16="http://schemas.microsoft.com/office/drawing/2014/main" id="{8DC35FEB-66B1-EC41-87A9-390041A16F73}"/>
                  </a:ext>
                </a:extLst>
              </p:cNvPr>
              <p:cNvSpPr txBox="1">
                <a:spLocks/>
              </p:cNvSpPr>
              <p:nvPr/>
            </p:nvSpPr>
            <p:spPr>
              <a:xfrm>
                <a:off x="341558" y="216754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６：０５</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58" name="グループ化 57"/>
            <p:cNvGrpSpPr/>
            <p:nvPr/>
          </p:nvGrpSpPr>
          <p:grpSpPr>
            <a:xfrm>
              <a:off x="210928" y="4088055"/>
              <a:ext cx="3170898" cy="595880"/>
              <a:chOff x="341559" y="4079931"/>
              <a:chExt cx="3170898" cy="595880"/>
            </a:xfrm>
          </p:grpSpPr>
          <p:sp>
            <p:nvSpPr>
              <p:cNvPr id="62" name="本文">
                <a:extLst>
                  <a:ext uri="{FF2B5EF4-FFF2-40B4-BE49-F238E27FC236}">
                    <a16:creationId xmlns:a16="http://schemas.microsoft.com/office/drawing/2014/main" id="{E0AD098E-2156-E048-80B5-577A7AE31695}"/>
                  </a:ext>
                </a:extLst>
              </p:cNvPr>
              <p:cNvSpPr txBox="1">
                <a:spLocks/>
              </p:cNvSpPr>
              <p:nvPr/>
            </p:nvSpPr>
            <p:spPr>
              <a:xfrm>
                <a:off x="2163069" y="4079931"/>
                <a:ext cx="1349388"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朝ごはん</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3" name="本文">
                <a:extLst>
                  <a:ext uri="{FF2B5EF4-FFF2-40B4-BE49-F238E27FC236}">
                    <a16:creationId xmlns:a16="http://schemas.microsoft.com/office/drawing/2014/main" id="{7059DE44-6A31-4E43-9351-7E491C7F9653}"/>
                  </a:ext>
                </a:extLst>
              </p:cNvPr>
              <p:cNvSpPr txBox="1">
                <a:spLocks/>
              </p:cNvSpPr>
              <p:nvPr/>
            </p:nvSpPr>
            <p:spPr>
              <a:xfrm>
                <a:off x="341559" y="4079931"/>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７：３０</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59" name="グループ化 58"/>
            <p:cNvGrpSpPr/>
            <p:nvPr/>
          </p:nvGrpSpPr>
          <p:grpSpPr>
            <a:xfrm>
              <a:off x="210927" y="5252497"/>
              <a:ext cx="2967851" cy="595880"/>
              <a:chOff x="341559" y="5036123"/>
              <a:chExt cx="2967851" cy="595880"/>
            </a:xfrm>
          </p:grpSpPr>
          <p:sp>
            <p:nvSpPr>
              <p:cNvPr id="60" name="本文">
                <a:extLst>
                  <a:ext uri="{FF2B5EF4-FFF2-40B4-BE49-F238E27FC236}">
                    <a16:creationId xmlns:a16="http://schemas.microsoft.com/office/drawing/2014/main" id="{64022647-476C-EF45-978D-9B746B7B42A2}"/>
                  </a:ext>
                </a:extLst>
              </p:cNvPr>
              <p:cNvSpPr txBox="1">
                <a:spLocks/>
              </p:cNvSpPr>
              <p:nvPr/>
            </p:nvSpPr>
            <p:spPr>
              <a:xfrm>
                <a:off x="2163069" y="5036123"/>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登校</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1" name="本文">
                <a:extLst>
                  <a:ext uri="{FF2B5EF4-FFF2-40B4-BE49-F238E27FC236}">
                    <a16:creationId xmlns:a16="http://schemas.microsoft.com/office/drawing/2014/main" id="{BE5DAE30-3A1A-A644-9ABD-932F79AD1CA9}"/>
                  </a:ext>
                </a:extLst>
              </p:cNvPr>
              <p:cNvSpPr txBox="1">
                <a:spLocks/>
              </p:cNvSpPr>
              <p:nvPr/>
            </p:nvSpPr>
            <p:spPr>
              <a:xfrm>
                <a:off x="341559" y="5036123"/>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８：００</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spTree>
    <p:extLst>
      <p:ext uri="{BB962C8B-B14F-4D97-AF65-F5344CB8AC3E}">
        <p14:creationId xmlns:p14="http://schemas.microsoft.com/office/powerpoint/2010/main" val="145438220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4546" y="5599282"/>
            <a:ext cx="816464" cy="816464"/>
          </a:xfrm>
          <a:prstGeom prst="rect">
            <a:avLst/>
          </a:prstGeom>
        </p:spPr>
      </p:pic>
      <p:grpSp>
        <p:nvGrpSpPr>
          <p:cNvPr id="24" name="グループ化 23"/>
          <p:cNvGrpSpPr/>
          <p:nvPr/>
        </p:nvGrpSpPr>
        <p:grpSpPr>
          <a:xfrm>
            <a:off x="5182288" y="382548"/>
            <a:ext cx="5325500" cy="1956226"/>
            <a:chOff x="9178802" y="1256909"/>
            <a:chExt cx="14201330"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9320487"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朝のＳＤＧｓ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03</a:t>
              </a: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朝ごはんをしっかり食べて</a:t>
              </a:r>
            </a:p>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エネルギーチャージ</a:t>
              </a: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182288" y="5643940"/>
            <a:ext cx="4432581" cy="8763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健康な体をつくるために、１日３食バランス</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の取れた食事をとります。</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まずは、朝ごはんをしっかり食べることが大切です。</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7784" y="2654570"/>
            <a:ext cx="2336620" cy="2803944"/>
          </a:xfrm>
          <a:prstGeom prst="rect">
            <a:avLst/>
          </a:prstGeom>
        </p:spPr>
      </p:pic>
      <p:sp>
        <p:nvSpPr>
          <p:cNvPr id="32" name="テキスト ボックス 31"/>
          <p:cNvSpPr txBox="1"/>
          <p:nvPr/>
        </p:nvSpPr>
        <p:spPr>
          <a:xfrm>
            <a:off x="8845322" y="1201836"/>
            <a:ext cx="576562"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た</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grpSp>
        <p:nvGrpSpPr>
          <p:cNvPr id="33" name="グループ化 32"/>
          <p:cNvGrpSpPr/>
          <p:nvPr/>
        </p:nvGrpSpPr>
        <p:grpSpPr>
          <a:xfrm>
            <a:off x="1313212" y="4681"/>
            <a:ext cx="3539981" cy="6853320"/>
            <a:chOff x="73768" y="5159"/>
            <a:chExt cx="3902174" cy="7554516"/>
          </a:xfrm>
        </p:grpSpPr>
        <p:cxnSp>
          <p:nvCxnSpPr>
            <p:cNvPr id="34" name="直線コネクタ 33">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5" name="円/楕円 12">
              <a:extLst>
                <a:ext uri="{FF2B5EF4-FFF2-40B4-BE49-F238E27FC236}">
                  <a16:creationId xmlns:a16="http://schemas.microsoft.com/office/drawing/2014/main" id="{E9153475-749C-2148-A7BD-C80370F800DD}"/>
                </a:ext>
              </a:extLst>
            </p:cNvPr>
            <p:cNvSpPr/>
            <p:nvPr/>
          </p:nvSpPr>
          <p:spPr>
            <a:xfrm>
              <a:off x="1602017" y="4256092"/>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grpSp>
          <p:nvGrpSpPr>
            <p:cNvPr id="36" name="グループ化 35"/>
            <p:cNvGrpSpPr/>
            <p:nvPr/>
          </p:nvGrpSpPr>
          <p:grpSpPr>
            <a:xfrm>
              <a:off x="73768" y="1224694"/>
              <a:ext cx="3308058" cy="595880"/>
              <a:chOff x="204399" y="1211354"/>
              <a:chExt cx="3308058" cy="595880"/>
            </a:xfrm>
          </p:grpSpPr>
          <p:sp>
            <p:nvSpPr>
              <p:cNvPr id="46" name="本文">
                <a:extLst>
                  <a:ext uri="{FF2B5EF4-FFF2-40B4-BE49-F238E27FC236}">
                    <a16:creationId xmlns:a16="http://schemas.microsoft.com/office/drawing/2014/main" id="{6BD80CD9-4377-3243-ACE1-7CCE67E1B332}"/>
                  </a:ext>
                </a:extLst>
              </p:cNvPr>
              <p:cNvSpPr txBox="1">
                <a:spLocks/>
              </p:cNvSpPr>
              <p:nvPr/>
            </p:nvSpPr>
            <p:spPr>
              <a:xfrm>
                <a:off x="2163069" y="1211354"/>
                <a:ext cx="1349388"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顔を洗う</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7" name="本文">
                <a:extLst>
                  <a:ext uri="{FF2B5EF4-FFF2-40B4-BE49-F238E27FC236}">
                    <a16:creationId xmlns:a16="http://schemas.microsoft.com/office/drawing/2014/main" id="{0BA8F259-0AC3-5745-8092-5E9E8A500348}"/>
                  </a:ext>
                </a:extLst>
              </p:cNvPr>
              <p:cNvSpPr txBox="1">
                <a:spLocks/>
              </p:cNvSpPr>
              <p:nvPr/>
            </p:nvSpPr>
            <p:spPr>
              <a:xfrm>
                <a:off x="204399" y="1211354"/>
                <a:ext cx="1522002"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６：００</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37" name="グループ化 36"/>
            <p:cNvGrpSpPr/>
            <p:nvPr/>
          </p:nvGrpSpPr>
          <p:grpSpPr>
            <a:xfrm>
              <a:off x="210927" y="2223124"/>
              <a:ext cx="3765015" cy="1462381"/>
              <a:chOff x="341558" y="1732125"/>
              <a:chExt cx="3765015" cy="1462381"/>
            </a:xfrm>
          </p:grpSpPr>
          <p:sp>
            <p:nvSpPr>
              <p:cNvPr id="44" name="本文">
                <a:extLst>
                  <a:ext uri="{FF2B5EF4-FFF2-40B4-BE49-F238E27FC236}">
                    <a16:creationId xmlns:a16="http://schemas.microsoft.com/office/drawing/2014/main" id="{5DFE955A-FC1C-3941-A6B9-B2AC001F3519}"/>
                  </a:ext>
                </a:extLst>
              </p:cNvPr>
              <p:cNvSpPr txBox="1">
                <a:spLocks/>
              </p:cNvSpPr>
              <p:nvPr/>
            </p:nvSpPr>
            <p:spPr>
              <a:xfrm>
                <a:off x="2163069" y="1732125"/>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歯みがき</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5" name="本文">
                <a:extLst>
                  <a:ext uri="{FF2B5EF4-FFF2-40B4-BE49-F238E27FC236}">
                    <a16:creationId xmlns:a16="http://schemas.microsoft.com/office/drawing/2014/main" id="{8DC35FEB-66B1-EC41-87A9-390041A16F73}"/>
                  </a:ext>
                </a:extLst>
              </p:cNvPr>
              <p:cNvSpPr txBox="1">
                <a:spLocks/>
              </p:cNvSpPr>
              <p:nvPr/>
            </p:nvSpPr>
            <p:spPr>
              <a:xfrm>
                <a:off x="341558" y="216754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６：０５</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38" name="グループ化 37"/>
            <p:cNvGrpSpPr/>
            <p:nvPr/>
          </p:nvGrpSpPr>
          <p:grpSpPr>
            <a:xfrm>
              <a:off x="210928" y="4088055"/>
              <a:ext cx="3170898" cy="595880"/>
              <a:chOff x="341559" y="4079931"/>
              <a:chExt cx="3170898" cy="595880"/>
            </a:xfrm>
          </p:grpSpPr>
          <p:sp>
            <p:nvSpPr>
              <p:cNvPr id="42" name="本文">
                <a:extLst>
                  <a:ext uri="{FF2B5EF4-FFF2-40B4-BE49-F238E27FC236}">
                    <a16:creationId xmlns:a16="http://schemas.microsoft.com/office/drawing/2014/main" id="{E0AD098E-2156-E048-80B5-577A7AE31695}"/>
                  </a:ext>
                </a:extLst>
              </p:cNvPr>
              <p:cNvSpPr txBox="1">
                <a:spLocks/>
              </p:cNvSpPr>
              <p:nvPr/>
            </p:nvSpPr>
            <p:spPr>
              <a:xfrm>
                <a:off x="2163069" y="4079931"/>
                <a:ext cx="1349388"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朝ごはん</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3" name="本文">
                <a:extLst>
                  <a:ext uri="{FF2B5EF4-FFF2-40B4-BE49-F238E27FC236}">
                    <a16:creationId xmlns:a16="http://schemas.microsoft.com/office/drawing/2014/main" id="{7059DE44-6A31-4E43-9351-7E491C7F9653}"/>
                  </a:ext>
                </a:extLst>
              </p:cNvPr>
              <p:cNvSpPr txBox="1">
                <a:spLocks/>
              </p:cNvSpPr>
              <p:nvPr/>
            </p:nvSpPr>
            <p:spPr>
              <a:xfrm>
                <a:off x="341559" y="4079931"/>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７：３０</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39" name="グループ化 38"/>
            <p:cNvGrpSpPr/>
            <p:nvPr/>
          </p:nvGrpSpPr>
          <p:grpSpPr>
            <a:xfrm>
              <a:off x="210927" y="5252497"/>
              <a:ext cx="2967851" cy="595880"/>
              <a:chOff x="341559" y="5036123"/>
              <a:chExt cx="2967851" cy="595880"/>
            </a:xfrm>
          </p:grpSpPr>
          <p:sp>
            <p:nvSpPr>
              <p:cNvPr id="40" name="本文">
                <a:extLst>
                  <a:ext uri="{FF2B5EF4-FFF2-40B4-BE49-F238E27FC236}">
                    <a16:creationId xmlns:a16="http://schemas.microsoft.com/office/drawing/2014/main" id="{64022647-476C-EF45-978D-9B746B7B42A2}"/>
                  </a:ext>
                </a:extLst>
              </p:cNvPr>
              <p:cNvSpPr txBox="1">
                <a:spLocks/>
              </p:cNvSpPr>
              <p:nvPr/>
            </p:nvSpPr>
            <p:spPr>
              <a:xfrm>
                <a:off x="2163069" y="5036123"/>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登校</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1" name="本文">
                <a:extLst>
                  <a:ext uri="{FF2B5EF4-FFF2-40B4-BE49-F238E27FC236}">
                    <a16:creationId xmlns:a16="http://schemas.microsoft.com/office/drawing/2014/main" id="{BE5DAE30-3A1A-A644-9ABD-932F79AD1CA9}"/>
                  </a:ext>
                </a:extLst>
              </p:cNvPr>
              <p:cNvSpPr txBox="1">
                <a:spLocks/>
              </p:cNvSpPr>
              <p:nvPr/>
            </p:nvSpPr>
            <p:spPr>
              <a:xfrm>
                <a:off x="341559" y="5036123"/>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８：００</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spTree>
    <p:extLst>
      <p:ext uri="{BB962C8B-B14F-4D97-AF65-F5344CB8AC3E}">
        <p14:creationId xmlns:p14="http://schemas.microsoft.com/office/powerpoint/2010/main" val="252115563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p:cNvGrpSpPr/>
          <p:nvPr/>
        </p:nvGrpSpPr>
        <p:grpSpPr>
          <a:xfrm>
            <a:off x="5182288" y="382548"/>
            <a:ext cx="5325500" cy="1956226"/>
            <a:chOff x="9178802" y="1256909"/>
            <a:chExt cx="14201330"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959699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朝のＳＤＧｓ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04</a:t>
              </a: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元気に歩いて登校します</a:t>
              </a: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182289" y="5599283"/>
            <a:ext cx="4056430" cy="123108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歩いて登校することは健康にいいだけではなく、</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頭も体もめざめさせ、学校生活がより楽しく</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なります。</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p:txBody>
      </p:sp>
      <p:pic>
        <p:nvPicPr>
          <p:cNvPr id="3" name="図 2"/>
          <p:cNvPicPr>
            <a:picLocks noChangeAspect="1"/>
          </p:cNvPicPr>
          <p:nvPr/>
        </p:nvPicPr>
        <p:blipFill>
          <a:blip r:embed="rId3" cstate="print">
            <a:extLst>
              <a:ext uri="{BEBA8EAE-BF5A-486C-A8C5-ECC9F3942E4B}">
                <a14:imgProps xmlns:a14="http://schemas.microsoft.com/office/drawing/2010/main">
                  <a14:imgLayer r:embed="rId4">
                    <a14:imgEffect>
                      <a14:backgroundRemoval t="4427" b="98047" l="11849" r="91146"/>
                    </a14:imgEffect>
                  </a14:imgLayer>
                </a14:imgProps>
              </a:ext>
              <a:ext uri="{28A0092B-C50C-407E-A947-70E740481C1C}">
                <a14:useLocalDpi xmlns:a14="http://schemas.microsoft.com/office/drawing/2010/main" val="0"/>
              </a:ext>
            </a:extLst>
          </a:blip>
          <a:stretch>
            <a:fillRect/>
          </a:stretch>
        </p:blipFill>
        <p:spPr>
          <a:xfrm>
            <a:off x="6529851" y="2271257"/>
            <a:ext cx="2863514" cy="2863514"/>
          </a:xfrm>
          <a:prstGeom prst="rect">
            <a:avLst/>
          </a:prstGeom>
        </p:spPr>
      </p:pic>
      <p:pic>
        <p:nvPicPr>
          <p:cNvPr id="33" name="図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4546" y="5599282"/>
            <a:ext cx="816464" cy="816464"/>
          </a:xfrm>
          <a:prstGeom prst="rect">
            <a:avLst/>
          </a:prstGeom>
        </p:spPr>
      </p:pic>
      <p:grpSp>
        <p:nvGrpSpPr>
          <p:cNvPr id="32" name="グループ化 31"/>
          <p:cNvGrpSpPr/>
          <p:nvPr/>
        </p:nvGrpSpPr>
        <p:grpSpPr>
          <a:xfrm>
            <a:off x="1313212" y="4681"/>
            <a:ext cx="3539981" cy="6853320"/>
            <a:chOff x="73768" y="5159"/>
            <a:chExt cx="3902174" cy="7554516"/>
          </a:xfrm>
        </p:grpSpPr>
        <p:cxnSp>
          <p:nvCxnSpPr>
            <p:cNvPr id="34" name="直線コネクタ 33">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5" name="円/楕円 12">
              <a:extLst>
                <a:ext uri="{FF2B5EF4-FFF2-40B4-BE49-F238E27FC236}">
                  <a16:creationId xmlns:a16="http://schemas.microsoft.com/office/drawing/2014/main" id="{E9153475-749C-2148-A7BD-C80370F800DD}"/>
                </a:ext>
              </a:extLst>
            </p:cNvPr>
            <p:cNvSpPr/>
            <p:nvPr/>
          </p:nvSpPr>
          <p:spPr>
            <a:xfrm>
              <a:off x="1596287" y="5449562"/>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grpSp>
          <p:nvGrpSpPr>
            <p:cNvPr id="36" name="グループ化 35"/>
            <p:cNvGrpSpPr/>
            <p:nvPr/>
          </p:nvGrpSpPr>
          <p:grpSpPr>
            <a:xfrm>
              <a:off x="73768" y="1224694"/>
              <a:ext cx="3308058" cy="595880"/>
              <a:chOff x="204399" y="1211354"/>
              <a:chExt cx="3308058" cy="595880"/>
            </a:xfrm>
          </p:grpSpPr>
          <p:sp>
            <p:nvSpPr>
              <p:cNvPr id="46" name="本文">
                <a:extLst>
                  <a:ext uri="{FF2B5EF4-FFF2-40B4-BE49-F238E27FC236}">
                    <a16:creationId xmlns:a16="http://schemas.microsoft.com/office/drawing/2014/main" id="{6BD80CD9-4377-3243-ACE1-7CCE67E1B332}"/>
                  </a:ext>
                </a:extLst>
              </p:cNvPr>
              <p:cNvSpPr txBox="1">
                <a:spLocks/>
              </p:cNvSpPr>
              <p:nvPr/>
            </p:nvSpPr>
            <p:spPr>
              <a:xfrm>
                <a:off x="2163069" y="1211354"/>
                <a:ext cx="1349388"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顔を洗う</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7" name="本文">
                <a:extLst>
                  <a:ext uri="{FF2B5EF4-FFF2-40B4-BE49-F238E27FC236}">
                    <a16:creationId xmlns:a16="http://schemas.microsoft.com/office/drawing/2014/main" id="{0BA8F259-0AC3-5745-8092-5E9E8A500348}"/>
                  </a:ext>
                </a:extLst>
              </p:cNvPr>
              <p:cNvSpPr txBox="1">
                <a:spLocks/>
              </p:cNvSpPr>
              <p:nvPr/>
            </p:nvSpPr>
            <p:spPr>
              <a:xfrm>
                <a:off x="204399" y="1211354"/>
                <a:ext cx="1522002"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６：００</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37" name="グループ化 36"/>
            <p:cNvGrpSpPr/>
            <p:nvPr/>
          </p:nvGrpSpPr>
          <p:grpSpPr>
            <a:xfrm>
              <a:off x="210927" y="2223124"/>
              <a:ext cx="3765015" cy="1462381"/>
              <a:chOff x="341558" y="1732125"/>
              <a:chExt cx="3765015" cy="1462381"/>
            </a:xfrm>
          </p:grpSpPr>
          <p:sp>
            <p:nvSpPr>
              <p:cNvPr id="44" name="本文">
                <a:extLst>
                  <a:ext uri="{FF2B5EF4-FFF2-40B4-BE49-F238E27FC236}">
                    <a16:creationId xmlns:a16="http://schemas.microsoft.com/office/drawing/2014/main" id="{5DFE955A-FC1C-3941-A6B9-B2AC001F3519}"/>
                  </a:ext>
                </a:extLst>
              </p:cNvPr>
              <p:cNvSpPr txBox="1">
                <a:spLocks/>
              </p:cNvSpPr>
              <p:nvPr/>
            </p:nvSpPr>
            <p:spPr>
              <a:xfrm>
                <a:off x="2163069" y="1732125"/>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歯みがき</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5" name="本文">
                <a:extLst>
                  <a:ext uri="{FF2B5EF4-FFF2-40B4-BE49-F238E27FC236}">
                    <a16:creationId xmlns:a16="http://schemas.microsoft.com/office/drawing/2014/main" id="{8DC35FEB-66B1-EC41-87A9-390041A16F73}"/>
                  </a:ext>
                </a:extLst>
              </p:cNvPr>
              <p:cNvSpPr txBox="1">
                <a:spLocks/>
              </p:cNvSpPr>
              <p:nvPr/>
            </p:nvSpPr>
            <p:spPr>
              <a:xfrm>
                <a:off x="341558" y="216754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６：０５</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38" name="グループ化 37"/>
            <p:cNvGrpSpPr/>
            <p:nvPr/>
          </p:nvGrpSpPr>
          <p:grpSpPr>
            <a:xfrm>
              <a:off x="210928" y="4088055"/>
              <a:ext cx="3170898" cy="595880"/>
              <a:chOff x="341559" y="4079931"/>
              <a:chExt cx="3170898" cy="595880"/>
            </a:xfrm>
          </p:grpSpPr>
          <p:sp>
            <p:nvSpPr>
              <p:cNvPr id="42" name="本文">
                <a:extLst>
                  <a:ext uri="{FF2B5EF4-FFF2-40B4-BE49-F238E27FC236}">
                    <a16:creationId xmlns:a16="http://schemas.microsoft.com/office/drawing/2014/main" id="{E0AD098E-2156-E048-80B5-577A7AE31695}"/>
                  </a:ext>
                </a:extLst>
              </p:cNvPr>
              <p:cNvSpPr txBox="1">
                <a:spLocks/>
              </p:cNvSpPr>
              <p:nvPr/>
            </p:nvSpPr>
            <p:spPr>
              <a:xfrm>
                <a:off x="2163069" y="4079931"/>
                <a:ext cx="1349388"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朝ごはん</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3" name="本文">
                <a:extLst>
                  <a:ext uri="{FF2B5EF4-FFF2-40B4-BE49-F238E27FC236}">
                    <a16:creationId xmlns:a16="http://schemas.microsoft.com/office/drawing/2014/main" id="{7059DE44-6A31-4E43-9351-7E491C7F9653}"/>
                  </a:ext>
                </a:extLst>
              </p:cNvPr>
              <p:cNvSpPr txBox="1">
                <a:spLocks/>
              </p:cNvSpPr>
              <p:nvPr/>
            </p:nvSpPr>
            <p:spPr>
              <a:xfrm>
                <a:off x="341559" y="4079931"/>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７：３０</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39" name="グループ化 38"/>
            <p:cNvGrpSpPr/>
            <p:nvPr/>
          </p:nvGrpSpPr>
          <p:grpSpPr>
            <a:xfrm>
              <a:off x="210927" y="5252497"/>
              <a:ext cx="2967851" cy="595880"/>
              <a:chOff x="341559" y="5036123"/>
              <a:chExt cx="2967851" cy="595880"/>
            </a:xfrm>
          </p:grpSpPr>
          <p:sp>
            <p:nvSpPr>
              <p:cNvPr id="40" name="本文">
                <a:extLst>
                  <a:ext uri="{FF2B5EF4-FFF2-40B4-BE49-F238E27FC236}">
                    <a16:creationId xmlns:a16="http://schemas.microsoft.com/office/drawing/2014/main" id="{64022647-476C-EF45-978D-9B746B7B42A2}"/>
                  </a:ext>
                </a:extLst>
              </p:cNvPr>
              <p:cNvSpPr txBox="1">
                <a:spLocks/>
              </p:cNvSpPr>
              <p:nvPr/>
            </p:nvSpPr>
            <p:spPr>
              <a:xfrm>
                <a:off x="2163069" y="5036123"/>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登校</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1" name="本文">
                <a:extLst>
                  <a:ext uri="{FF2B5EF4-FFF2-40B4-BE49-F238E27FC236}">
                    <a16:creationId xmlns:a16="http://schemas.microsoft.com/office/drawing/2014/main" id="{BE5DAE30-3A1A-A644-9ABD-932F79AD1CA9}"/>
                  </a:ext>
                </a:extLst>
              </p:cNvPr>
              <p:cNvSpPr txBox="1">
                <a:spLocks/>
              </p:cNvSpPr>
              <p:nvPr/>
            </p:nvSpPr>
            <p:spPr>
              <a:xfrm>
                <a:off x="341559" y="5036123"/>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８：００</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sp>
        <p:nvSpPr>
          <p:cNvPr id="23" name="テキスト ボックス 22"/>
          <p:cNvSpPr txBox="1"/>
          <p:nvPr/>
        </p:nvSpPr>
        <p:spPr>
          <a:xfrm>
            <a:off x="5942553" y="1493601"/>
            <a:ext cx="576562"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げんき</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
        <p:nvSpPr>
          <p:cNvPr id="25" name="テキスト ボックス 24"/>
          <p:cNvSpPr txBox="1"/>
          <p:nvPr/>
        </p:nvSpPr>
        <p:spPr>
          <a:xfrm>
            <a:off x="6880745" y="1496445"/>
            <a:ext cx="576562"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ある</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
        <p:nvSpPr>
          <p:cNvPr id="26" name="テキスト ボックス 25"/>
          <p:cNvSpPr txBox="1"/>
          <p:nvPr/>
        </p:nvSpPr>
        <p:spPr>
          <a:xfrm>
            <a:off x="8044149" y="1496511"/>
            <a:ext cx="832694"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とうこう</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Tree>
    <p:extLst>
      <p:ext uri="{BB962C8B-B14F-4D97-AF65-F5344CB8AC3E}">
        <p14:creationId xmlns:p14="http://schemas.microsoft.com/office/powerpoint/2010/main" val="59580783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朝の草原の壁紙"/>
          <p:cNvSpPr>
            <a:spLocks noChangeAspect="1" noChangeArrowheads="1"/>
          </p:cNvSpPr>
          <p:nvPr/>
        </p:nvSpPr>
        <p:spPr bwMode="auto">
          <a:xfrm>
            <a:off x="1387426" y="-131053"/>
            <a:ext cx="276509" cy="2765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2953" tIns="41476" rIns="82953" bIns="41476" numCol="1" anchor="t" anchorCtr="0" compatLnSpc="1">
            <a:prstTxWarp prst="textNoShape">
              <a:avLst/>
            </a:prstTxWarp>
          </a:bodyPr>
          <a:lstStyle/>
          <a:p>
            <a:endParaRPr lang="ja-JP" altLang="en-US" sz="1633"/>
          </a:p>
        </p:txBody>
      </p:sp>
      <p:sp>
        <p:nvSpPr>
          <p:cNvPr id="7" name="本文">
            <a:extLst>
              <a:ext uri="{FF2B5EF4-FFF2-40B4-BE49-F238E27FC236}">
                <a16:creationId xmlns:a16="http://schemas.microsoft.com/office/drawing/2014/main" id="{E4463BB2-CE6F-C64A-9236-809E300254E1}"/>
              </a:ext>
            </a:extLst>
          </p:cNvPr>
          <p:cNvSpPr txBox="1">
            <a:spLocks/>
          </p:cNvSpPr>
          <p:nvPr/>
        </p:nvSpPr>
        <p:spPr>
          <a:xfrm>
            <a:off x="2832972" y="3174113"/>
            <a:ext cx="7019663"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7258" spc="1814" dirty="0">
                <a:latin typeface="HG創英角ﾎﾟｯﾌﾟ体" panose="040B0A09000000000000" pitchFamily="49" charset="-128"/>
                <a:ea typeface="HG創英角ﾎﾟｯﾌﾟ体" panose="040B0A09000000000000" pitchFamily="49" charset="-128"/>
                <a:cs typeface="apricotJapanesefont"/>
                <a:sym typeface="apricotJapanesefont"/>
              </a:rPr>
              <a:t>学校での習慣</a:t>
            </a:r>
            <a:endParaRPr lang="en-US" sz="7258" spc="1814" dirty="0">
              <a:latin typeface="HG創英角ﾎﾟｯﾌﾟ体" panose="040B0A09000000000000" pitchFamily="49" charset="-128"/>
              <a:ea typeface="HG創英角ﾎﾟｯﾌﾟ体" panose="040B0A09000000000000" pitchFamily="49" charset="-128"/>
              <a:cs typeface="apricotJapanesefont"/>
              <a:sym typeface="apricotJapanesefont"/>
            </a:endParaRPr>
          </a:p>
        </p:txBody>
      </p:sp>
      <p:sp>
        <p:nvSpPr>
          <p:cNvPr id="9" name="本文">
            <a:extLst>
              <a:ext uri="{FF2B5EF4-FFF2-40B4-BE49-F238E27FC236}">
                <a16:creationId xmlns:a16="http://schemas.microsoft.com/office/drawing/2014/main" id="{E4463BB2-CE6F-C64A-9236-809E300254E1}"/>
              </a:ext>
            </a:extLst>
          </p:cNvPr>
          <p:cNvSpPr txBox="1">
            <a:spLocks/>
          </p:cNvSpPr>
          <p:nvPr/>
        </p:nvSpPr>
        <p:spPr>
          <a:xfrm>
            <a:off x="2436040" y="2159466"/>
            <a:ext cx="7831358"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3629" spc="544" dirty="0">
                <a:latin typeface="HG創英角ﾎﾟｯﾌﾟ体" panose="040B0A09000000000000" pitchFamily="49" charset="-128"/>
                <a:ea typeface="HG創英角ﾎﾟｯﾌﾟ体" panose="040B0A09000000000000" pitchFamily="49" charset="-128"/>
                <a:cs typeface="apricotJapanesefont"/>
                <a:sym typeface="apricotJapanesefont"/>
              </a:rPr>
              <a:t>がっこう　　　　しゅうかん</a:t>
            </a:r>
            <a:endParaRPr lang="en-US" sz="3629" spc="544" dirty="0">
              <a:latin typeface="HG創英角ﾎﾟｯﾌﾟ体" panose="040B0A09000000000000" pitchFamily="49" charset="-128"/>
              <a:ea typeface="HG創英角ﾎﾟｯﾌﾟ体" panose="040B0A09000000000000" pitchFamily="49" charset="-128"/>
              <a:cs typeface="apricotJapanesefont"/>
              <a:sym typeface="apricotJapanesefont"/>
            </a:endParaRPr>
          </a:p>
        </p:txBody>
      </p:sp>
    </p:spTree>
    <p:extLst>
      <p:ext uri="{BB962C8B-B14F-4D97-AF65-F5344CB8AC3E}">
        <p14:creationId xmlns:p14="http://schemas.microsoft.com/office/powerpoint/2010/main" val="97105649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8572" y="550673"/>
            <a:ext cx="9133730" cy="1233424"/>
          </a:xfrm>
        </p:spPr>
        <p:txBody>
          <a:bodyPr>
            <a:normAutofit/>
          </a:bodyPr>
          <a:lstStyle/>
          <a:p>
            <a:r>
              <a:rPr lang="ja-JP" altLang="en-US" sz="4400" dirty="0"/>
              <a:t>講師③</a:t>
            </a:r>
            <a:endParaRPr kumimoji="1" lang="ja-JP" sz="4400" dirty="0"/>
          </a:p>
        </p:txBody>
      </p:sp>
      <p:sp>
        <p:nvSpPr>
          <p:cNvPr id="6" name="テキスト プレースホルダー 2">
            <a:extLst>
              <a:ext uri="{FF2B5EF4-FFF2-40B4-BE49-F238E27FC236}">
                <a16:creationId xmlns:a16="http://schemas.microsoft.com/office/drawing/2014/main" id="{5038CA7F-8FA9-36E4-B512-702D9271221A}"/>
              </a:ext>
            </a:extLst>
          </p:cNvPr>
          <p:cNvSpPr>
            <a:spLocks noGrp="1"/>
          </p:cNvSpPr>
          <p:nvPr>
            <p:ph type="body" idx="1"/>
          </p:nvPr>
        </p:nvSpPr>
        <p:spPr>
          <a:xfrm>
            <a:off x="1605732" y="1557598"/>
            <a:ext cx="4480560" cy="768096"/>
          </a:xfrm>
        </p:spPr>
        <p:txBody>
          <a:bodyPr>
            <a:normAutofit/>
          </a:bodyPr>
          <a:lstStyle/>
          <a:p>
            <a:r>
              <a:rPr kumimoji="1" lang="ja-JP" altLang="ja-JP" sz="2800" b="1"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家族</a:t>
            </a:r>
            <a:endParaRPr kumimoji="1" lang="ja-JP" sz="2800" dirty="0"/>
          </a:p>
        </p:txBody>
      </p:sp>
      <p:sp>
        <p:nvSpPr>
          <p:cNvPr id="7" name="コンテンツ プレースホルダー 3">
            <a:extLst>
              <a:ext uri="{FF2B5EF4-FFF2-40B4-BE49-F238E27FC236}">
                <a16:creationId xmlns:a16="http://schemas.microsoft.com/office/drawing/2014/main" id="{B349AC42-144C-9B23-7955-64AF329A02C1}"/>
              </a:ext>
            </a:extLst>
          </p:cNvPr>
          <p:cNvSpPr>
            <a:spLocks noGrp="1"/>
          </p:cNvSpPr>
          <p:nvPr>
            <p:ph sz="half" idx="2"/>
          </p:nvPr>
        </p:nvSpPr>
        <p:spPr>
          <a:xfrm>
            <a:off x="1524000" y="2478067"/>
            <a:ext cx="4480560" cy="4239433"/>
          </a:xfrm>
        </p:spPr>
        <p:txBody>
          <a:bodyPr>
            <a:noAutofit/>
          </a:bodyPr>
          <a:lstStyle/>
          <a:p>
            <a:pPr rtl="0" eaLnBrk="1" latinLnBrk="0" hangingPunct="1"/>
            <a:r>
              <a:rPr kumimoji="1" lang="ja-JP" altLang="ja-JP" sz="28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家族は、</a:t>
            </a:r>
            <a:r>
              <a:rPr kumimoji="1" lang="en-US" altLang="ja-JP" sz="28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4</a:t>
            </a:r>
            <a:r>
              <a:rPr kumimoji="1" lang="ja-JP" altLang="ja-JP" sz="28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人。子供は息子が</a:t>
            </a:r>
            <a:r>
              <a:rPr kumimoji="1" lang="en-US" altLang="ja-JP" sz="28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2</a:t>
            </a:r>
            <a:r>
              <a:rPr kumimoji="1" lang="ja-JP" altLang="ja-JP" sz="28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人います。</a:t>
            </a:r>
            <a:endParaRPr kumimoji="1" lang="en-US" altLang="ja-JP" sz="28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rtl="0" eaLnBrk="1" latinLnBrk="0" hangingPunct="1"/>
            <a:r>
              <a:rPr lang="ja-JP" altLang="en-US" sz="2800" dirty="0">
                <a:solidFill>
                  <a:schemeClr val="tx1"/>
                </a:solidFill>
              </a:rPr>
              <a:t>また、両親も同じく江戸川区内に住んでいます。</a:t>
            </a:r>
            <a:endParaRPr kumimoji="1" lang="en-US" altLang="ja-JP" sz="2800" kern="1200" dirty="0">
              <a:solidFill>
                <a:schemeClr val="tx1"/>
              </a:solidFill>
              <a:effectLst/>
              <a:latin typeface="Meiryo UI" panose="020B0604030504040204" pitchFamily="50" charset="-128"/>
              <a:ea typeface="Meiryo UI" panose="020B0604030504040204" pitchFamily="50" charset="-128"/>
            </a:endParaRPr>
          </a:p>
        </p:txBody>
      </p:sp>
      <p:sp>
        <p:nvSpPr>
          <p:cNvPr id="8" name="テキスト プレースホルダー 4">
            <a:extLst>
              <a:ext uri="{FF2B5EF4-FFF2-40B4-BE49-F238E27FC236}">
                <a16:creationId xmlns:a16="http://schemas.microsoft.com/office/drawing/2014/main" id="{BE893344-5A92-8A42-E99B-FC12E78B7DFE}"/>
              </a:ext>
            </a:extLst>
          </p:cNvPr>
          <p:cNvSpPr>
            <a:spLocks noGrp="1"/>
          </p:cNvSpPr>
          <p:nvPr>
            <p:ph type="body" sz="quarter" idx="3"/>
          </p:nvPr>
        </p:nvSpPr>
        <p:spPr>
          <a:xfrm>
            <a:off x="6282766" y="1557598"/>
            <a:ext cx="4480560" cy="768096"/>
          </a:xfrm>
        </p:spPr>
        <p:txBody>
          <a:bodyPr>
            <a:normAutofit/>
          </a:bodyPr>
          <a:lstStyle/>
          <a:p>
            <a:r>
              <a:rPr kumimoji="1" lang="ja-JP" altLang="ja-JP" sz="2800" b="1"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趣味／関心</a:t>
            </a:r>
            <a:endParaRPr kumimoji="1" lang="ja-JP" sz="2800" dirty="0"/>
          </a:p>
        </p:txBody>
      </p:sp>
      <p:sp>
        <p:nvSpPr>
          <p:cNvPr id="9" name="コンテンツ プレースホルダー 5">
            <a:extLst>
              <a:ext uri="{FF2B5EF4-FFF2-40B4-BE49-F238E27FC236}">
                <a16:creationId xmlns:a16="http://schemas.microsoft.com/office/drawing/2014/main" id="{1AAA350D-7932-24AF-C41D-F050B8D4D3CF}"/>
              </a:ext>
            </a:extLst>
          </p:cNvPr>
          <p:cNvSpPr>
            <a:spLocks noGrp="1"/>
          </p:cNvSpPr>
          <p:nvPr>
            <p:ph sz="quarter" idx="4"/>
          </p:nvPr>
        </p:nvSpPr>
        <p:spPr>
          <a:xfrm>
            <a:off x="6172597" y="2478068"/>
            <a:ext cx="4480560" cy="3494686"/>
          </a:xfrm>
        </p:spPr>
        <p:txBody>
          <a:bodyPr>
            <a:normAutofit/>
          </a:bodyPr>
          <a:lstStyle/>
          <a:p>
            <a:pPr rtl="0" eaLnBrk="1" latinLnBrk="0" hangingPunct="1"/>
            <a:r>
              <a:rPr kumimoji="1" lang="ja-JP" altLang="ja-JP" sz="28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歌、コスプレ、アニメ</a:t>
            </a:r>
            <a:endParaRPr lang="ja-JP" altLang="ja-JP" sz="2800" dirty="0">
              <a:effectLst/>
            </a:endParaRPr>
          </a:p>
          <a:p>
            <a:pPr rtl="0" eaLnBrk="1" latinLnBrk="0" hangingPunct="1"/>
            <a:r>
              <a:rPr kumimoji="1" lang="ja-JP" altLang="en-US" sz="28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カラオケにて思い切り、</a:t>
            </a:r>
            <a:r>
              <a:rPr kumimoji="1" lang="ja-JP" altLang="ja-JP" sz="28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アニソンを歌う。</a:t>
            </a:r>
            <a:endParaRPr lang="ja-JP" altLang="ja-JP" sz="3200" dirty="0">
              <a:effectLst/>
            </a:endParaRPr>
          </a:p>
          <a:p>
            <a:pPr rtl="0" eaLnBrk="1" latinLnBrk="0" hangingPunct="1"/>
            <a:r>
              <a:rPr kumimoji="1" lang="ja-JP" altLang="ja-JP" sz="28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美容方法</a:t>
            </a:r>
            <a:r>
              <a:rPr kumimoji="1" lang="ja-JP" altLang="en-US" sz="2800" kern="12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等。</a:t>
            </a:r>
            <a:endParaRPr lang="ja-JP" altLang="ja-JP" sz="3200" dirty="0">
              <a:effectLst/>
            </a:endParaRPr>
          </a:p>
        </p:txBody>
      </p:sp>
      <p:pic>
        <p:nvPicPr>
          <p:cNvPr id="4" name="図 3" descr="床, 屋内, 人, 再生 が含まれている画像">
            <a:extLst>
              <a:ext uri="{FF2B5EF4-FFF2-40B4-BE49-F238E27FC236}">
                <a16:creationId xmlns:a16="http://schemas.microsoft.com/office/drawing/2014/main" id="{6B4F1993-000B-79E9-AD3B-762C7B4BDA7C}"/>
              </a:ext>
            </a:extLst>
          </p:cNvPr>
          <p:cNvPicPr>
            <a:picLocks noChangeAspect="1"/>
          </p:cNvPicPr>
          <p:nvPr/>
        </p:nvPicPr>
        <p:blipFill>
          <a:blip r:embed="rId2"/>
          <a:stretch>
            <a:fillRect/>
          </a:stretch>
        </p:blipFill>
        <p:spPr>
          <a:xfrm>
            <a:off x="2121408" y="4225411"/>
            <a:ext cx="3285744" cy="2464308"/>
          </a:xfrm>
          <a:prstGeom prst="rect">
            <a:avLst/>
          </a:prstGeom>
        </p:spPr>
      </p:pic>
      <p:pic>
        <p:nvPicPr>
          <p:cNvPr id="10" name="図 9" descr="口を開けている女の子&#10;&#10;低い精度で">
            <a:extLst>
              <a:ext uri="{FF2B5EF4-FFF2-40B4-BE49-F238E27FC236}">
                <a16:creationId xmlns:a16="http://schemas.microsoft.com/office/drawing/2014/main" id="{2AF94F93-8290-2E87-073F-663DEF41AB6E}"/>
              </a:ext>
            </a:extLst>
          </p:cNvPr>
          <p:cNvPicPr>
            <a:picLocks noChangeAspect="1"/>
          </p:cNvPicPr>
          <p:nvPr/>
        </p:nvPicPr>
        <p:blipFill>
          <a:blip r:embed="rId3"/>
          <a:stretch>
            <a:fillRect/>
          </a:stretch>
        </p:blipFill>
        <p:spPr>
          <a:xfrm>
            <a:off x="8450087" y="3429000"/>
            <a:ext cx="1620505" cy="3247352"/>
          </a:xfrm>
          <a:prstGeom prst="rect">
            <a:avLst/>
          </a:prstGeom>
        </p:spPr>
      </p:pic>
      <p:pic>
        <p:nvPicPr>
          <p:cNvPr id="5" name="図 4" descr="人, 屋内, 女の子, 女性 が含まれている画像&#10;&#10;AI によって生成されたコンテンツは間違っている可能性があります。">
            <a:extLst>
              <a:ext uri="{FF2B5EF4-FFF2-40B4-BE49-F238E27FC236}">
                <a16:creationId xmlns:a16="http://schemas.microsoft.com/office/drawing/2014/main" id="{83F87EA8-51DD-0799-831D-8151659E3A8E}"/>
              </a:ext>
            </a:extLst>
          </p:cNvPr>
          <p:cNvPicPr>
            <a:picLocks noChangeAspect="1"/>
          </p:cNvPicPr>
          <p:nvPr/>
        </p:nvPicPr>
        <p:blipFill>
          <a:blip r:embed="rId4"/>
          <a:stretch>
            <a:fillRect/>
          </a:stretch>
        </p:blipFill>
        <p:spPr>
          <a:xfrm>
            <a:off x="10184937" y="3429000"/>
            <a:ext cx="1519005" cy="3288500"/>
          </a:xfrm>
          <a:prstGeom prst="rect">
            <a:avLst/>
          </a:prstGeom>
        </p:spPr>
      </p:pic>
    </p:spTree>
    <p:extLst>
      <p:ext uri="{BB962C8B-B14F-4D97-AF65-F5344CB8AC3E}">
        <p14:creationId xmlns:p14="http://schemas.microsoft.com/office/powerpoint/2010/main" val="9094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 calcmode="lin" valueType="num">
                                      <p:cBhvr additive="base">
                                        <p:cTn id="3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 calcmode="lin" valueType="num">
                                      <p:cBhvr additive="base">
                                        <p:cTn id="4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p:cNvGrpSpPr/>
          <p:nvPr/>
        </p:nvGrpSpPr>
        <p:grpSpPr>
          <a:xfrm>
            <a:off x="5182288" y="382548"/>
            <a:ext cx="5325500" cy="1956226"/>
            <a:chOff x="9178802" y="1256909"/>
            <a:chExt cx="14201330"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9166871"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学校でのＳＤＧｓ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01</a:t>
              </a: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しっかり授業をきいて</a:t>
              </a:r>
            </a:p>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勉強します</a:t>
              </a: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182289" y="5426571"/>
            <a:ext cx="3703453" cy="13787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世界には学校に行けない子どもたちが</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たくさんいます。</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学校などで学んだことから、自分が世界の</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ために何ができるか考えることも大切です。</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8333" y="2589447"/>
            <a:ext cx="2346726" cy="2817681"/>
          </a:xfrm>
          <a:prstGeom prst="rect">
            <a:avLst/>
          </a:prstGeom>
        </p:spPr>
      </p:pic>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4546" y="5599282"/>
            <a:ext cx="816464" cy="816464"/>
          </a:xfrm>
          <a:prstGeom prst="rect">
            <a:avLst/>
          </a:prstGeom>
        </p:spPr>
      </p:pic>
      <p:grpSp>
        <p:nvGrpSpPr>
          <p:cNvPr id="2" name="グループ化 1"/>
          <p:cNvGrpSpPr/>
          <p:nvPr/>
        </p:nvGrpSpPr>
        <p:grpSpPr>
          <a:xfrm>
            <a:off x="1437640" y="4681"/>
            <a:ext cx="3422139" cy="6853320"/>
            <a:chOff x="210927" y="5159"/>
            <a:chExt cx="3772274" cy="7554516"/>
          </a:xfrm>
        </p:grpSpPr>
        <p:grpSp>
          <p:nvGrpSpPr>
            <p:cNvPr id="21" name="グループ化 20"/>
            <p:cNvGrpSpPr/>
            <p:nvPr/>
          </p:nvGrpSpPr>
          <p:grpSpPr>
            <a:xfrm>
              <a:off x="210927" y="5159"/>
              <a:ext cx="3765015" cy="7554516"/>
              <a:chOff x="210927" y="5159"/>
              <a:chExt cx="3765015" cy="7554516"/>
            </a:xfrm>
          </p:grpSpPr>
          <p:cxnSp>
            <p:nvCxnSpPr>
              <p:cNvPr id="23" name="直線コネクタ 22">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5" name="円/楕円 12">
                <a:extLst>
                  <a:ext uri="{FF2B5EF4-FFF2-40B4-BE49-F238E27FC236}">
                    <a16:creationId xmlns:a16="http://schemas.microsoft.com/office/drawing/2014/main" id="{E9153475-749C-2148-A7BD-C80370F800DD}"/>
                  </a:ext>
                </a:extLst>
              </p:cNvPr>
              <p:cNvSpPr/>
              <p:nvPr/>
            </p:nvSpPr>
            <p:spPr>
              <a:xfrm>
                <a:off x="1603884" y="1830184"/>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grpSp>
            <p:nvGrpSpPr>
              <p:cNvPr id="29" name="グループ化 28"/>
              <p:cNvGrpSpPr/>
              <p:nvPr/>
            </p:nvGrpSpPr>
            <p:grpSpPr>
              <a:xfrm>
                <a:off x="210927" y="3079465"/>
                <a:ext cx="3765015" cy="1462381"/>
                <a:chOff x="341558" y="2588466"/>
                <a:chExt cx="3765015" cy="1462381"/>
              </a:xfrm>
            </p:grpSpPr>
            <p:sp>
              <p:nvSpPr>
                <p:cNvPr id="50" name="本文">
                  <a:extLst>
                    <a:ext uri="{FF2B5EF4-FFF2-40B4-BE49-F238E27FC236}">
                      <a16:creationId xmlns:a16="http://schemas.microsoft.com/office/drawing/2014/main" id="{5DFE955A-FC1C-3941-A6B9-B2AC001F3519}"/>
                    </a:ext>
                  </a:extLst>
                </p:cNvPr>
                <p:cNvSpPr txBox="1">
                  <a:spLocks/>
                </p:cNvSpPr>
                <p:nvPr/>
              </p:nvSpPr>
              <p:spPr>
                <a:xfrm>
                  <a:off x="2163069" y="2588466"/>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お昼休み</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51" name="本文">
                  <a:extLst>
                    <a:ext uri="{FF2B5EF4-FFF2-40B4-BE49-F238E27FC236}">
                      <a16:creationId xmlns:a16="http://schemas.microsoft.com/office/drawing/2014/main" id="{8DC35FEB-66B1-EC41-87A9-390041A16F73}"/>
                    </a:ext>
                  </a:extLst>
                </p:cNvPr>
                <p:cNvSpPr txBox="1">
                  <a:spLocks/>
                </p:cNvSpPr>
                <p:nvPr/>
              </p:nvSpPr>
              <p:spPr>
                <a:xfrm>
                  <a:off x="341558" y="3023889"/>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12</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35" name="グループ化 34"/>
              <p:cNvGrpSpPr/>
              <p:nvPr/>
            </p:nvGrpSpPr>
            <p:grpSpPr>
              <a:xfrm>
                <a:off x="210927" y="5339581"/>
                <a:ext cx="2967851" cy="595880"/>
                <a:chOff x="341559" y="5123207"/>
                <a:chExt cx="2967851" cy="595880"/>
              </a:xfrm>
            </p:grpSpPr>
            <p:sp>
              <p:nvSpPr>
                <p:cNvPr id="46" name="本文">
                  <a:extLst>
                    <a:ext uri="{FF2B5EF4-FFF2-40B4-BE49-F238E27FC236}">
                      <a16:creationId xmlns:a16="http://schemas.microsoft.com/office/drawing/2014/main" id="{64022647-476C-EF45-978D-9B746B7B42A2}"/>
                    </a:ext>
                  </a:extLst>
                </p:cNvPr>
                <p:cNvSpPr txBox="1">
                  <a:spLocks/>
                </p:cNvSpPr>
                <p:nvPr/>
              </p:nvSpPr>
              <p:spPr>
                <a:xfrm>
                  <a:off x="2163069" y="5123207"/>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7" name="本文">
                  <a:extLst>
                    <a:ext uri="{FF2B5EF4-FFF2-40B4-BE49-F238E27FC236}">
                      <a16:creationId xmlns:a16="http://schemas.microsoft.com/office/drawing/2014/main" id="{BE5DAE30-3A1A-A644-9ABD-932F79AD1CA9}"/>
                    </a:ext>
                  </a:extLst>
                </p:cNvPr>
                <p:cNvSpPr txBox="1">
                  <a:spLocks/>
                </p:cNvSpPr>
                <p:nvPr/>
              </p:nvSpPr>
              <p:spPr>
                <a:xfrm>
                  <a:off x="341559" y="5123207"/>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16</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sp>
          <p:nvSpPr>
            <p:cNvPr id="54" name="本文">
              <a:extLst>
                <a:ext uri="{FF2B5EF4-FFF2-40B4-BE49-F238E27FC236}">
                  <a16:creationId xmlns:a16="http://schemas.microsoft.com/office/drawing/2014/main" id="{5DFE955A-FC1C-3941-A6B9-B2AC001F3519}"/>
                </a:ext>
              </a:extLst>
            </p:cNvPr>
            <p:cNvSpPr txBox="1">
              <a:spLocks/>
            </p:cNvSpPr>
            <p:nvPr/>
          </p:nvSpPr>
          <p:spPr>
            <a:xfrm>
              <a:off x="2039697" y="12143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学校で</a:t>
              </a:r>
              <a:endPar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55" name="本文">
              <a:extLst>
                <a:ext uri="{FF2B5EF4-FFF2-40B4-BE49-F238E27FC236}">
                  <a16:creationId xmlns:a16="http://schemas.microsoft.com/office/drawing/2014/main" id="{8DC35FEB-66B1-EC41-87A9-390041A16F73}"/>
                </a:ext>
              </a:extLst>
            </p:cNvPr>
            <p:cNvSpPr txBox="1">
              <a:spLocks/>
            </p:cNvSpPr>
            <p:nvPr/>
          </p:nvSpPr>
          <p:spPr>
            <a:xfrm>
              <a:off x="218186" y="16498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８：</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20" name="テキスト ボックス 19"/>
          <p:cNvSpPr txBox="1"/>
          <p:nvPr/>
        </p:nvSpPr>
        <p:spPr>
          <a:xfrm>
            <a:off x="7498986" y="1189425"/>
            <a:ext cx="825937"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じゅぎょう</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
        <p:nvSpPr>
          <p:cNvPr id="22" name="テキスト ボックス 21"/>
          <p:cNvSpPr txBox="1"/>
          <p:nvPr/>
        </p:nvSpPr>
        <p:spPr>
          <a:xfrm>
            <a:off x="6970205" y="1805129"/>
            <a:ext cx="825937"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べんきょう</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Tree>
    <p:extLst>
      <p:ext uri="{BB962C8B-B14F-4D97-AF65-F5344CB8AC3E}">
        <p14:creationId xmlns:p14="http://schemas.microsoft.com/office/powerpoint/2010/main" val="403726768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1312" y="5610906"/>
            <a:ext cx="816464" cy="816464"/>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5133" y="5610906"/>
            <a:ext cx="816464" cy="816464"/>
          </a:xfrm>
          <a:prstGeom prst="rect">
            <a:avLst/>
          </a:prstGeom>
        </p:spPr>
      </p:pic>
      <p:grpSp>
        <p:nvGrpSpPr>
          <p:cNvPr id="24" name="グループ化 23"/>
          <p:cNvGrpSpPr/>
          <p:nvPr/>
        </p:nvGrpSpPr>
        <p:grpSpPr>
          <a:xfrm>
            <a:off x="5182288" y="382548"/>
            <a:ext cx="5325500" cy="1956226"/>
            <a:chOff x="9178802" y="1256909"/>
            <a:chExt cx="14201330"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8270488"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学校でのＳＤＧｓ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02</a:t>
              </a: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みんなでなかよく遊びます</a:t>
              </a:r>
              <a:endParaRPr lang="en-US" altLang="ja-JP" sz="2722" spc="112" dirty="0">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186814" y="5679230"/>
            <a:ext cx="3673827" cy="8763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男女、生まれた場所がちがくても、みんな</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友だちです。いじめや仲間はずれをせず、</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なかよく遊びましょう。</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2703" y="2540009"/>
            <a:ext cx="2937986" cy="2937986"/>
          </a:xfrm>
          <a:prstGeom prst="rect">
            <a:avLst/>
          </a:prstGeom>
        </p:spPr>
      </p:pic>
      <p:pic>
        <p:nvPicPr>
          <p:cNvPr id="21" name="図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08577" y="4661531"/>
            <a:ext cx="816464" cy="816464"/>
          </a:xfrm>
          <a:prstGeom prst="rect">
            <a:avLst/>
          </a:prstGeom>
        </p:spPr>
      </p:pic>
      <p:grpSp>
        <p:nvGrpSpPr>
          <p:cNvPr id="47" name="グループ化 46"/>
          <p:cNvGrpSpPr/>
          <p:nvPr/>
        </p:nvGrpSpPr>
        <p:grpSpPr>
          <a:xfrm>
            <a:off x="1437640" y="4681"/>
            <a:ext cx="3422139" cy="6853320"/>
            <a:chOff x="210927" y="5159"/>
            <a:chExt cx="3772274" cy="7554516"/>
          </a:xfrm>
        </p:grpSpPr>
        <p:grpSp>
          <p:nvGrpSpPr>
            <p:cNvPr id="48" name="グループ化 47"/>
            <p:cNvGrpSpPr/>
            <p:nvPr/>
          </p:nvGrpSpPr>
          <p:grpSpPr>
            <a:xfrm>
              <a:off x="210927" y="5159"/>
              <a:ext cx="3765015" cy="7554516"/>
              <a:chOff x="210927" y="5159"/>
              <a:chExt cx="3765015" cy="7554516"/>
            </a:xfrm>
          </p:grpSpPr>
          <p:cxnSp>
            <p:nvCxnSpPr>
              <p:cNvPr id="51" name="直線コネクタ 50">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2" name="円/楕円 12">
                <a:extLst>
                  <a:ext uri="{FF2B5EF4-FFF2-40B4-BE49-F238E27FC236}">
                    <a16:creationId xmlns:a16="http://schemas.microsoft.com/office/drawing/2014/main" id="{E9153475-749C-2148-A7BD-C80370F800DD}"/>
                  </a:ext>
                </a:extLst>
              </p:cNvPr>
              <p:cNvSpPr/>
              <p:nvPr/>
            </p:nvSpPr>
            <p:spPr>
              <a:xfrm>
                <a:off x="1603884" y="1844699"/>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grpSp>
            <p:nvGrpSpPr>
              <p:cNvPr id="53" name="グループ化 52"/>
              <p:cNvGrpSpPr/>
              <p:nvPr/>
            </p:nvGrpSpPr>
            <p:grpSpPr>
              <a:xfrm>
                <a:off x="210927" y="3079465"/>
                <a:ext cx="3765015" cy="1462381"/>
                <a:chOff x="341558" y="2588466"/>
                <a:chExt cx="3765015" cy="1462381"/>
              </a:xfrm>
            </p:grpSpPr>
            <p:sp>
              <p:nvSpPr>
                <p:cNvPr id="57" name="本文">
                  <a:extLst>
                    <a:ext uri="{FF2B5EF4-FFF2-40B4-BE49-F238E27FC236}">
                      <a16:creationId xmlns:a16="http://schemas.microsoft.com/office/drawing/2014/main" id="{5DFE955A-FC1C-3941-A6B9-B2AC001F3519}"/>
                    </a:ext>
                  </a:extLst>
                </p:cNvPr>
                <p:cNvSpPr txBox="1">
                  <a:spLocks/>
                </p:cNvSpPr>
                <p:nvPr/>
              </p:nvSpPr>
              <p:spPr>
                <a:xfrm>
                  <a:off x="2163069" y="2588466"/>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お昼休み</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58" name="本文">
                  <a:extLst>
                    <a:ext uri="{FF2B5EF4-FFF2-40B4-BE49-F238E27FC236}">
                      <a16:creationId xmlns:a16="http://schemas.microsoft.com/office/drawing/2014/main" id="{8DC35FEB-66B1-EC41-87A9-390041A16F73}"/>
                    </a:ext>
                  </a:extLst>
                </p:cNvPr>
                <p:cNvSpPr txBox="1">
                  <a:spLocks/>
                </p:cNvSpPr>
                <p:nvPr/>
              </p:nvSpPr>
              <p:spPr>
                <a:xfrm>
                  <a:off x="341558" y="3023889"/>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12</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54" name="グループ化 53"/>
              <p:cNvGrpSpPr/>
              <p:nvPr/>
            </p:nvGrpSpPr>
            <p:grpSpPr>
              <a:xfrm>
                <a:off x="210927" y="5339581"/>
                <a:ext cx="2967851" cy="595880"/>
                <a:chOff x="341559" y="5123207"/>
                <a:chExt cx="2967851" cy="595880"/>
              </a:xfrm>
            </p:grpSpPr>
            <p:sp>
              <p:nvSpPr>
                <p:cNvPr id="55" name="本文">
                  <a:extLst>
                    <a:ext uri="{FF2B5EF4-FFF2-40B4-BE49-F238E27FC236}">
                      <a16:creationId xmlns:a16="http://schemas.microsoft.com/office/drawing/2014/main" id="{64022647-476C-EF45-978D-9B746B7B42A2}"/>
                    </a:ext>
                  </a:extLst>
                </p:cNvPr>
                <p:cNvSpPr txBox="1">
                  <a:spLocks/>
                </p:cNvSpPr>
                <p:nvPr/>
              </p:nvSpPr>
              <p:spPr>
                <a:xfrm>
                  <a:off x="2163069" y="5123207"/>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56" name="本文">
                  <a:extLst>
                    <a:ext uri="{FF2B5EF4-FFF2-40B4-BE49-F238E27FC236}">
                      <a16:creationId xmlns:a16="http://schemas.microsoft.com/office/drawing/2014/main" id="{BE5DAE30-3A1A-A644-9ABD-932F79AD1CA9}"/>
                    </a:ext>
                  </a:extLst>
                </p:cNvPr>
                <p:cNvSpPr txBox="1">
                  <a:spLocks/>
                </p:cNvSpPr>
                <p:nvPr/>
              </p:nvSpPr>
              <p:spPr>
                <a:xfrm>
                  <a:off x="341559" y="5123207"/>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16</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sp>
          <p:nvSpPr>
            <p:cNvPr id="49" name="本文">
              <a:extLst>
                <a:ext uri="{FF2B5EF4-FFF2-40B4-BE49-F238E27FC236}">
                  <a16:creationId xmlns:a16="http://schemas.microsoft.com/office/drawing/2014/main" id="{5DFE955A-FC1C-3941-A6B9-B2AC001F3519}"/>
                </a:ext>
              </a:extLst>
            </p:cNvPr>
            <p:cNvSpPr txBox="1">
              <a:spLocks/>
            </p:cNvSpPr>
            <p:nvPr/>
          </p:nvSpPr>
          <p:spPr>
            <a:xfrm>
              <a:off x="2039697" y="12143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学校で</a:t>
              </a:r>
              <a:endPar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50" name="本文">
              <a:extLst>
                <a:ext uri="{FF2B5EF4-FFF2-40B4-BE49-F238E27FC236}">
                  <a16:creationId xmlns:a16="http://schemas.microsoft.com/office/drawing/2014/main" id="{8DC35FEB-66B1-EC41-87A9-390041A16F73}"/>
                </a:ext>
              </a:extLst>
            </p:cNvPr>
            <p:cNvSpPr txBox="1">
              <a:spLocks/>
            </p:cNvSpPr>
            <p:nvPr/>
          </p:nvSpPr>
          <p:spPr>
            <a:xfrm>
              <a:off x="218186" y="16498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12</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Tree>
    <p:extLst>
      <p:ext uri="{BB962C8B-B14F-4D97-AF65-F5344CB8AC3E}">
        <p14:creationId xmlns:p14="http://schemas.microsoft.com/office/powerpoint/2010/main" val="182549647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9733" y="5617370"/>
            <a:ext cx="816464" cy="816464"/>
          </a:xfrm>
          <a:prstGeom prst="rect">
            <a:avLst/>
          </a:prstGeom>
        </p:spPr>
      </p:pic>
      <p:grpSp>
        <p:nvGrpSpPr>
          <p:cNvPr id="24" name="グループ化 23"/>
          <p:cNvGrpSpPr/>
          <p:nvPr/>
        </p:nvGrpSpPr>
        <p:grpSpPr>
          <a:xfrm>
            <a:off x="5182288" y="382548"/>
            <a:ext cx="5325500" cy="1956226"/>
            <a:chOff x="9178802" y="1256909"/>
            <a:chExt cx="14201330"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8270488"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学校でのＳＤＧｓ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03</a:t>
              </a: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きらいなものを</a:t>
              </a:r>
              <a:endParaRPr lang="en-US" altLang="ja-JP" sz="2722" spc="112" dirty="0">
                <a:latin typeface="HG丸ｺﾞｼｯｸM-PRO" panose="020F0600000000000000" pitchFamily="50" charset="-128"/>
                <a:ea typeface="HG丸ｺﾞｼｯｸM-PRO" panose="020F0600000000000000" pitchFamily="50" charset="-128"/>
                <a:cs typeface="apricotJapanesefont"/>
                <a:sym typeface="apricotJapanesefont"/>
              </a:endParaRPr>
            </a:p>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残さず食べます</a:t>
              </a: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201150" y="5679230"/>
            <a:ext cx="3673827" cy="8763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食べ物がすてられないように残さず食べる</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ことが大切です。また、好き嫌いせずなん</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でも食べて健康な体をつくりましょう。</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2055" y="2891825"/>
            <a:ext cx="2691691" cy="2691691"/>
          </a:xfrm>
          <a:prstGeom prst="rect">
            <a:avLst/>
          </a:prstGeom>
        </p:spPr>
      </p:pic>
      <p:pic>
        <p:nvPicPr>
          <p:cNvPr id="21" name="図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5133" y="5610906"/>
            <a:ext cx="816464" cy="816464"/>
          </a:xfrm>
          <a:prstGeom prst="rect">
            <a:avLst/>
          </a:prstGeom>
        </p:spPr>
      </p:pic>
      <p:grpSp>
        <p:nvGrpSpPr>
          <p:cNvPr id="51" name="グループ化 50"/>
          <p:cNvGrpSpPr/>
          <p:nvPr/>
        </p:nvGrpSpPr>
        <p:grpSpPr>
          <a:xfrm>
            <a:off x="1437640" y="4681"/>
            <a:ext cx="3422139" cy="6853320"/>
            <a:chOff x="210927" y="5159"/>
            <a:chExt cx="3772274" cy="7554516"/>
          </a:xfrm>
        </p:grpSpPr>
        <p:grpSp>
          <p:nvGrpSpPr>
            <p:cNvPr id="52" name="グループ化 51"/>
            <p:cNvGrpSpPr/>
            <p:nvPr/>
          </p:nvGrpSpPr>
          <p:grpSpPr>
            <a:xfrm>
              <a:off x="210927" y="5159"/>
              <a:ext cx="3765015" cy="7554516"/>
              <a:chOff x="210927" y="5159"/>
              <a:chExt cx="3765015" cy="7554516"/>
            </a:xfrm>
          </p:grpSpPr>
          <p:cxnSp>
            <p:nvCxnSpPr>
              <p:cNvPr id="55" name="直線コネクタ 54">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6" name="円/楕円 12">
                <a:extLst>
                  <a:ext uri="{FF2B5EF4-FFF2-40B4-BE49-F238E27FC236}">
                    <a16:creationId xmlns:a16="http://schemas.microsoft.com/office/drawing/2014/main" id="{E9153475-749C-2148-A7BD-C80370F800DD}"/>
                  </a:ext>
                </a:extLst>
              </p:cNvPr>
              <p:cNvSpPr/>
              <p:nvPr/>
            </p:nvSpPr>
            <p:spPr>
              <a:xfrm>
                <a:off x="1603884" y="3686447"/>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grpSp>
            <p:nvGrpSpPr>
              <p:cNvPr id="57" name="グループ化 56"/>
              <p:cNvGrpSpPr/>
              <p:nvPr/>
            </p:nvGrpSpPr>
            <p:grpSpPr>
              <a:xfrm>
                <a:off x="210927" y="3079465"/>
                <a:ext cx="3765015" cy="1462381"/>
                <a:chOff x="341558" y="2588466"/>
                <a:chExt cx="3765015" cy="1462381"/>
              </a:xfrm>
            </p:grpSpPr>
            <p:sp>
              <p:nvSpPr>
                <p:cNvPr id="61" name="本文">
                  <a:extLst>
                    <a:ext uri="{FF2B5EF4-FFF2-40B4-BE49-F238E27FC236}">
                      <a16:creationId xmlns:a16="http://schemas.microsoft.com/office/drawing/2014/main" id="{5DFE955A-FC1C-3941-A6B9-B2AC001F3519}"/>
                    </a:ext>
                  </a:extLst>
                </p:cNvPr>
                <p:cNvSpPr txBox="1">
                  <a:spLocks/>
                </p:cNvSpPr>
                <p:nvPr/>
              </p:nvSpPr>
              <p:spPr>
                <a:xfrm>
                  <a:off x="2163069" y="2588466"/>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お昼休み</a:t>
                  </a:r>
                  <a:endPar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2" name="本文">
                  <a:extLst>
                    <a:ext uri="{FF2B5EF4-FFF2-40B4-BE49-F238E27FC236}">
                      <a16:creationId xmlns:a16="http://schemas.microsoft.com/office/drawing/2014/main" id="{8DC35FEB-66B1-EC41-87A9-390041A16F73}"/>
                    </a:ext>
                  </a:extLst>
                </p:cNvPr>
                <p:cNvSpPr txBox="1">
                  <a:spLocks/>
                </p:cNvSpPr>
                <p:nvPr/>
              </p:nvSpPr>
              <p:spPr>
                <a:xfrm>
                  <a:off x="341558" y="3023889"/>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12</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58" name="グループ化 57"/>
              <p:cNvGrpSpPr/>
              <p:nvPr/>
            </p:nvGrpSpPr>
            <p:grpSpPr>
              <a:xfrm>
                <a:off x="210927" y="5339581"/>
                <a:ext cx="2967851" cy="595880"/>
                <a:chOff x="341559" y="5123207"/>
                <a:chExt cx="2967851" cy="595880"/>
              </a:xfrm>
            </p:grpSpPr>
            <p:sp>
              <p:nvSpPr>
                <p:cNvPr id="59" name="本文">
                  <a:extLst>
                    <a:ext uri="{FF2B5EF4-FFF2-40B4-BE49-F238E27FC236}">
                      <a16:creationId xmlns:a16="http://schemas.microsoft.com/office/drawing/2014/main" id="{64022647-476C-EF45-978D-9B746B7B42A2}"/>
                    </a:ext>
                  </a:extLst>
                </p:cNvPr>
                <p:cNvSpPr txBox="1">
                  <a:spLocks/>
                </p:cNvSpPr>
                <p:nvPr/>
              </p:nvSpPr>
              <p:spPr>
                <a:xfrm>
                  <a:off x="2163069" y="5123207"/>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0" name="本文">
                  <a:extLst>
                    <a:ext uri="{FF2B5EF4-FFF2-40B4-BE49-F238E27FC236}">
                      <a16:creationId xmlns:a16="http://schemas.microsoft.com/office/drawing/2014/main" id="{BE5DAE30-3A1A-A644-9ABD-932F79AD1CA9}"/>
                    </a:ext>
                  </a:extLst>
                </p:cNvPr>
                <p:cNvSpPr txBox="1">
                  <a:spLocks/>
                </p:cNvSpPr>
                <p:nvPr/>
              </p:nvSpPr>
              <p:spPr>
                <a:xfrm>
                  <a:off x="341559" y="5123207"/>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16</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sp>
          <p:nvSpPr>
            <p:cNvPr id="53" name="本文">
              <a:extLst>
                <a:ext uri="{FF2B5EF4-FFF2-40B4-BE49-F238E27FC236}">
                  <a16:creationId xmlns:a16="http://schemas.microsoft.com/office/drawing/2014/main" id="{5DFE955A-FC1C-3941-A6B9-B2AC001F3519}"/>
                </a:ext>
              </a:extLst>
            </p:cNvPr>
            <p:cNvSpPr txBox="1">
              <a:spLocks/>
            </p:cNvSpPr>
            <p:nvPr/>
          </p:nvSpPr>
          <p:spPr>
            <a:xfrm>
              <a:off x="2039697" y="12143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学校で</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54" name="本文">
              <a:extLst>
                <a:ext uri="{FF2B5EF4-FFF2-40B4-BE49-F238E27FC236}">
                  <a16:creationId xmlns:a16="http://schemas.microsoft.com/office/drawing/2014/main" id="{8DC35FEB-66B1-EC41-87A9-390041A16F73}"/>
                </a:ext>
              </a:extLst>
            </p:cNvPr>
            <p:cNvSpPr txBox="1">
              <a:spLocks/>
            </p:cNvSpPr>
            <p:nvPr/>
          </p:nvSpPr>
          <p:spPr>
            <a:xfrm>
              <a:off x="218186" y="16498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12</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22" name="テキスト ボックス 21"/>
          <p:cNvSpPr txBox="1"/>
          <p:nvPr/>
        </p:nvSpPr>
        <p:spPr>
          <a:xfrm>
            <a:off x="6417187" y="1818955"/>
            <a:ext cx="825937"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のこ</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Tree>
    <p:extLst>
      <p:ext uri="{BB962C8B-B14F-4D97-AF65-F5344CB8AC3E}">
        <p14:creationId xmlns:p14="http://schemas.microsoft.com/office/powerpoint/2010/main" val="224130378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3270" y="5610907"/>
            <a:ext cx="810000" cy="810000"/>
          </a:xfrm>
          <a:prstGeom prst="rect">
            <a:avLst/>
          </a:prstGeom>
        </p:spPr>
      </p:pic>
      <p:pic>
        <p:nvPicPr>
          <p:cNvPr id="25" name="図 24" descr="アイコン が含まれている画像&#10;&#10;自動的に生成された説明">
            <a:extLst>
              <a:ext uri="{FF2B5EF4-FFF2-40B4-BE49-F238E27FC236}">
                <a16:creationId xmlns:a16="http://schemas.microsoft.com/office/drawing/2014/main" id="{70017A6C-896E-7846-8451-444725E8D2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7294" y="5605746"/>
            <a:ext cx="816464" cy="816464"/>
          </a:xfrm>
          <a:prstGeom prst="rect">
            <a:avLst/>
          </a:prstGeom>
        </p:spPr>
      </p:pic>
      <p:grpSp>
        <p:nvGrpSpPr>
          <p:cNvPr id="24" name="グループ化 23"/>
          <p:cNvGrpSpPr/>
          <p:nvPr/>
        </p:nvGrpSpPr>
        <p:grpSpPr>
          <a:xfrm>
            <a:off x="5182288" y="382548"/>
            <a:ext cx="5325500" cy="1956226"/>
            <a:chOff x="9178802" y="1256909"/>
            <a:chExt cx="14201330"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8270488"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学校でのＳＤＧｓ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04</a:t>
              </a: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ごみの分別をします</a:t>
              </a:r>
              <a:endParaRPr lang="en-US" altLang="ja-JP" sz="2722" spc="112" dirty="0">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201150" y="5679230"/>
            <a:ext cx="3673827" cy="8763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ごみをきちんと分別することで、少ない</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エネルギーでごみを運び、もやすことが</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できます。ごみを出さない工夫も大切です。</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p:txBody>
      </p:sp>
      <p:grpSp>
        <p:nvGrpSpPr>
          <p:cNvPr id="7" name="グループ化 6"/>
          <p:cNvGrpSpPr/>
          <p:nvPr/>
        </p:nvGrpSpPr>
        <p:grpSpPr>
          <a:xfrm>
            <a:off x="5381897" y="2849905"/>
            <a:ext cx="4583795" cy="2286099"/>
            <a:chOff x="4515875" y="3012901"/>
            <a:chExt cx="5052785" cy="2520001"/>
          </a:xfrm>
        </p:grpSpPr>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3960" y="3012902"/>
              <a:ext cx="2324700" cy="252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5875" y="3012901"/>
              <a:ext cx="2324700" cy="2520000"/>
            </a:xfrm>
            <a:prstGeom prst="rect">
              <a:avLst/>
            </a:prstGeom>
          </p:spPr>
        </p:pic>
      </p:grpSp>
      <p:sp>
        <p:nvSpPr>
          <p:cNvPr id="23" name="テキスト ボックス 22"/>
          <p:cNvSpPr txBox="1"/>
          <p:nvPr/>
        </p:nvSpPr>
        <p:spPr>
          <a:xfrm>
            <a:off x="7293141" y="1502591"/>
            <a:ext cx="825937"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ぶんべつ</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grpSp>
        <p:nvGrpSpPr>
          <p:cNvPr id="54" name="グループ化 53"/>
          <p:cNvGrpSpPr/>
          <p:nvPr/>
        </p:nvGrpSpPr>
        <p:grpSpPr>
          <a:xfrm>
            <a:off x="1437640" y="4681"/>
            <a:ext cx="3422139" cy="6853320"/>
            <a:chOff x="210927" y="5159"/>
            <a:chExt cx="3772274" cy="7554516"/>
          </a:xfrm>
        </p:grpSpPr>
        <p:grpSp>
          <p:nvGrpSpPr>
            <p:cNvPr id="55" name="グループ化 54"/>
            <p:cNvGrpSpPr/>
            <p:nvPr/>
          </p:nvGrpSpPr>
          <p:grpSpPr>
            <a:xfrm>
              <a:off x="210927" y="5159"/>
              <a:ext cx="3765015" cy="7554516"/>
              <a:chOff x="210927" y="5159"/>
              <a:chExt cx="3765015" cy="7554516"/>
            </a:xfrm>
          </p:grpSpPr>
          <p:cxnSp>
            <p:nvCxnSpPr>
              <p:cNvPr id="58" name="直線コネクタ 57">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9" name="円/楕円 12">
                <a:extLst>
                  <a:ext uri="{FF2B5EF4-FFF2-40B4-BE49-F238E27FC236}">
                    <a16:creationId xmlns:a16="http://schemas.microsoft.com/office/drawing/2014/main" id="{E9153475-749C-2148-A7BD-C80370F800DD}"/>
                  </a:ext>
                </a:extLst>
              </p:cNvPr>
              <p:cNvSpPr/>
              <p:nvPr/>
            </p:nvSpPr>
            <p:spPr>
              <a:xfrm>
                <a:off x="1603884" y="1844699"/>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grpSp>
            <p:nvGrpSpPr>
              <p:cNvPr id="60" name="グループ化 59"/>
              <p:cNvGrpSpPr/>
              <p:nvPr/>
            </p:nvGrpSpPr>
            <p:grpSpPr>
              <a:xfrm>
                <a:off x="210927" y="3079465"/>
                <a:ext cx="3765015" cy="1462381"/>
                <a:chOff x="341558" y="2588466"/>
                <a:chExt cx="3765015" cy="1462381"/>
              </a:xfrm>
            </p:grpSpPr>
            <p:sp>
              <p:nvSpPr>
                <p:cNvPr id="64" name="本文">
                  <a:extLst>
                    <a:ext uri="{FF2B5EF4-FFF2-40B4-BE49-F238E27FC236}">
                      <a16:creationId xmlns:a16="http://schemas.microsoft.com/office/drawing/2014/main" id="{5DFE955A-FC1C-3941-A6B9-B2AC001F3519}"/>
                    </a:ext>
                  </a:extLst>
                </p:cNvPr>
                <p:cNvSpPr txBox="1">
                  <a:spLocks/>
                </p:cNvSpPr>
                <p:nvPr/>
              </p:nvSpPr>
              <p:spPr>
                <a:xfrm>
                  <a:off x="2163069" y="2588466"/>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お昼休み</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5" name="本文">
                  <a:extLst>
                    <a:ext uri="{FF2B5EF4-FFF2-40B4-BE49-F238E27FC236}">
                      <a16:creationId xmlns:a16="http://schemas.microsoft.com/office/drawing/2014/main" id="{8DC35FEB-66B1-EC41-87A9-390041A16F73}"/>
                    </a:ext>
                  </a:extLst>
                </p:cNvPr>
                <p:cNvSpPr txBox="1">
                  <a:spLocks/>
                </p:cNvSpPr>
                <p:nvPr/>
              </p:nvSpPr>
              <p:spPr>
                <a:xfrm>
                  <a:off x="341558" y="3023889"/>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12</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61" name="グループ化 60"/>
              <p:cNvGrpSpPr/>
              <p:nvPr/>
            </p:nvGrpSpPr>
            <p:grpSpPr>
              <a:xfrm>
                <a:off x="210927" y="5339581"/>
                <a:ext cx="2967851" cy="595880"/>
                <a:chOff x="341559" y="5123207"/>
                <a:chExt cx="2967851" cy="595880"/>
              </a:xfrm>
            </p:grpSpPr>
            <p:sp>
              <p:nvSpPr>
                <p:cNvPr id="62" name="本文">
                  <a:extLst>
                    <a:ext uri="{FF2B5EF4-FFF2-40B4-BE49-F238E27FC236}">
                      <a16:creationId xmlns:a16="http://schemas.microsoft.com/office/drawing/2014/main" id="{64022647-476C-EF45-978D-9B746B7B42A2}"/>
                    </a:ext>
                  </a:extLst>
                </p:cNvPr>
                <p:cNvSpPr txBox="1">
                  <a:spLocks/>
                </p:cNvSpPr>
                <p:nvPr/>
              </p:nvSpPr>
              <p:spPr>
                <a:xfrm>
                  <a:off x="2163069" y="5123207"/>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3" name="本文">
                  <a:extLst>
                    <a:ext uri="{FF2B5EF4-FFF2-40B4-BE49-F238E27FC236}">
                      <a16:creationId xmlns:a16="http://schemas.microsoft.com/office/drawing/2014/main" id="{BE5DAE30-3A1A-A644-9ABD-932F79AD1CA9}"/>
                    </a:ext>
                  </a:extLst>
                </p:cNvPr>
                <p:cNvSpPr txBox="1">
                  <a:spLocks/>
                </p:cNvSpPr>
                <p:nvPr/>
              </p:nvSpPr>
              <p:spPr>
                <a:xfrm>
                  <a:off x="341559" y="5123207"/>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16</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sp>
          <p:nvSpPr>
            <p:cNvPr id="56" name="本文">
              <a:extLst>
                <a:ext uri="{FF2B5EF4-FFF2-40B4-BE49-F238E27FC236}">
                  <a16:creationId xmlns:a16="http://schemas.microsoft.com/office/drawing/2014/main" id="{5DFE955A-FC1C-3941-A6B9-B2AC001F3519}"/>
                </a:ext>
              </a:extLst>
            </p:cNvPr>
            <p:cNvSpPr txBox="1">
              <a:spLocks/>
            </p:cNvSpPr>
            <p:nvPr/>
          </p:nvSpPr>
          <p:spPr>
            <a:xfrm>
              <a:off x="2039697" y="12143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学校で</a:t>
              </a:r>
              <a:endPar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57" name="本文">
              <a:extLst>
                <a:ext uri="{FF2B5EF4-FFF2-40B4-BE49-F238E27FC236}">
                  <a16:creationId xmlns:a16="http://schemas.microsoft.com/office/drawing/2014/main" id="{8DC35FEB-66B1-EC41-87A9-390041A16F73}"/>
                </a:ext>
              </a:extLst>
            </p:cNvPr>
            <p:cNvSpPr txBox="1">
              <a:spLocks/>
            </p:cNvSpPr>
            <p:nvPr/>
          </p:nvSpPr>
          <p:spPr>
            <a:xfrm>
              <a:off x="218186" y="16498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12</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Tree>
    <p:extLst>
      <p:ext uri="{BB962C8B-B14F-4D97-AF65-F5344CB8AC3E}">
        <p14:creationId xmlns:p14="http://schemas.microsoft.com/office/powerpoint/2010/main" val="145751788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3270" y="5610906"/>
            <a:ext cx="816464" cy="816464"/>
          </a:xfrm>
          <a:prstGeom prst="rect">
            <a:avLst/>
          </a:prstGeom>
        </p:spPr>
      </p:pic>
      <p:pic>
        <p:nvPicPr>
          <p:cNvPr id="25" name="図 24" descr="アイコン が含まれている画像&#10;&#10;自動的に生成された説明">
            <a:extLst>
              <a:ext uri="{FF2B5EF4-FFF2-40B4-BE49-F238E27FC236}">
                <a16:creationId xmlns:a16="http://schemas.microsoft.com/office/drawing/2014/main" id="{70017A6C-896E-7846-8451-444725E8D2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7294" y="5605746"/>
            <a:ext cx="816464" cy="816464"/>
          </a:xfrm>
          <a:prstGeom prst="rect">
            <a:avLst/>
          </a:prstGeom>
        </p:spPr>
      </p:pic>
      <p:grpSp>
        <p:nvGrpSpPr>
          <p:cNvPr id="24" name="グループ化 23"/>
          <p:cNvGrpSpPr/>
          <p:nvPr/>
        </p:nvGrpSpPr>
        <p:grpSpPr>
          <a:xfrm>
            <a:off x="5182288" y="382548"/>
            <a:ext cx="5325500" cy="1956226"/>
            <a:chOff x="9178802" y="1256909"/>
            <a:chExt cx="14201331"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8270488"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学校でのＳＤＧｓ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05</a:t>
              </a: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7"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牛乳パックリサイクルに</a:t>
              </a:r>
              <a:endParaRPr lang="en-US" altLang="ja-JP" sz="2722" spc="112" dirty="0">
                <a:latin typeface="HG丸ｺﾞｼｯｸM-PRO" panose="020F0600000000000000" pitchFamily="50" charset="-128"/>
                <a:ea typeface="HG丸ｺﾞｼｯｸM-PRO" panose="020F0600000000000000" pitchFamily="50" charset="-128"/>
                <a:cs typeface="apricotJapanesefont"/>
                <a:sym typeface="apricotJapanesefont"/>
              </a:endParaRPr>
            </a:p>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取り組みます</a:t>
              </a:r>
              <a:endParaRPr lang="en-US" altLang="ja-JP" sz="2722" spc="112" dirty="0">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201150" y="5361244"/>
            <a:ext cx="3673827" cy="137175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使い終わった牛乳パックはティッシュや</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トイレットペーパーに生まれかわります。</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紙の材料となる木をまもるために、</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みんなで取り組みましょう。</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804" y="3459598"/>
            <a:ext cx="1891060" cy="1668860"/>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4730" y="2894142"/>
            <a:ext cx="1656549" cy="2419088"/>
          </a:xfrm>
          <a:prstGeom prst="rect">
            <a:avLst/>
          </a:prstGeom>
        </p:spPr>
      </p:pic>
      <p:sp>
        <p:nvSpPr>
          <p:cNvPr id="22" name="テキスト ボックス 21"/>
          <p:cNvSpPr txBox="1"/>
          <p:nvPr/>
        </p:nvSpPr>
        <p:spPr>
          <a:xfrm>
            <a:off x="5777058" y="1201915"/>
            <a:ext cx="985588"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ぎゅうにゅう</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
        <p:nvSpPr>
          <p:cNvPr id="23" name="テキスト ボックス 22"/>
          <p:cNvSpPr txBox="1"/>
          <p:nvPr/>
        </p:nvSpPr>
        <p:spPr>
          <a:xfrm>
            <a:off x="6726092" y="1821147"/>
            <a:ext cx="561921"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と</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
        <p:nvSpPr>
          <p:cNvPr id="26" name="テキスト ボックス 25"/>
          <p:cNvSpPr txBox="1"/>
          <p:nvPr/>
        </p:nvSpPr>
        <p:spPr>
          <a:xfrm>
            <a:off x="7426268" y="1800348"/>
            <a:ext cx="561921"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く</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grpSp>
        <p:nvGrpSpPr>
          <p:cNvPr id="55" name="グループ化 54"/>
          <p:cNvGrpSpPr/>
          <p:nvPr/>
        </p:nvGrpSpPr>
        <p:grpSpPr>
          <a:xfrm>
            <a:off x="1437640" y="4681"/>
            <a:ext cx="3422139" cy="6853320"/>
            <a:chOff x="210927" y="5159"/>
            <a:chExt cx="3772274" cy="7554516"/>
          </a:xfrm>
        </p:grpSpPr>
        <p:grpSp>
          <p:nvGrpSpPr>
            <p:cNvPr id="56" name="グループ化 55"/>
            <p:cNvGrpSpPr/>
            <p:nvPr/>
          </p:nvGrpSpPr>
          <p:grpSpPr>
            <a:xfrm>
              <a:off x="210927" y="5159"/>
              <a:ext cx="3765015" cy="7554516"/>
              <a:chOff x="210927" y="5159"/>
              <a:chExt cx="3765015" cy="7554516"/>
            </a:xfrm>
          </p:grpSpPr>
          <p:cxnSp>
            <p:nvCxnSpPr>
              <p:cNvPr id="59" name="直線コネクタ 58">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0" name="円/楕円 12">
                <a:extLst>
                  <a:ext uri="{FF2B5EF4-FFF2-40B4-BE49-F238E27FC236}">
                    <a16:creationId xmlns:a16="http://schemas.microsoft.com/office/drawing/2014/main" id="{E9153475-749C-2148-A7BD-C80370F800DD}"/>
                  </a:ext>
                </a:extLst>
              </p:cNvPr>
              <p:cNvSpPr/>
              <p:nvPr/>
            </p:nvSpPr>
            <p:spPr>
              <a:xfrm>
                <a:off x="1603884" y="1844699"/>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grpSp>
            <p:nvGrpSpPr>
              <p:cNvPr id="61" name="グループ化 60"/>
              <p:cNvGrpSpPr/>
              <p:nvPr/>
            </p:nvGrpSpPr>
            <p:grpSpPr>
              <a:xfrm>
                <a:off x="210927" y="3079465"/>
                <a:ext cx="3765015" cy="1462381"/>
                <a:chOff x="341558" y="2588466"/>
                <a:chExt cx="3765015" cy="1462381"/>
              </a:xfrm>
            </p:grpSpPr>
            <p:sp>
              <p:nvSpPr>
                <p:cNvPr id="65" name="本文">
                  <a:extLst>
                    <a:ext uri="{FF2B5EF4-FFF2-40B4-BE49-F238E27FC236}">
                      <a16:creationId xmlns:a16="http://schemas.microsoft.com/office/drawing/2014/main" id="{5DFE955A-FC1C-3941-A6B9-B2AC001F3519}"/>
                    </a:ext>
                  </a:extLst>
                </p:cNvPr>
                <p:cNvSpPr txBox="1">
                  <a:spLocks/>
                </p:cNvSpPr>
                <p:nvPr/>
              </p:nvSpPr>
              <p:spPr>
                <a:xfrm>
                  <a:off x="2163069" y="2588466"/>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お昼休み</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6" name="本文">
                  <a:extLst>
                    <a:ext uri="{FF2B5EF4-FFF2-40B4-BE49-F238E27FC236}">
                      <a16:creationId xmlns:a16="http://schemas.microsoft.com/office/drawing/2014/main" id="{8DC35FEB-66B1-EC41-87A9-390041A16F73}"/>
                    </a:ext>
                  </a:extLst>
                </p:cNvPr>
                <p:cNvSpPr txBox="1">
                  <a:spLocks/>
                </p:cNvSpPr>
                <p:nvPr/>
              </p:nvSpPr>
              <p:spPr>
                <a:xfrm>
                  <a:off x="341558" y="3023889"/>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12</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nvGrpSpPr>
              <p:cNvPr id="62" name="グループ化 61"/>
              <p:cNvGrpSpPr/>
              <p:nvPr/>
            </p:nvGrpSpPr>
            <p:grpSpPr>
              <a:xfrm>
                <a:off x="210927" y="5339581"/>
                <a:ext cx="2967851" cy="595880"/>
                <a:chOff x="341559" y="5123207"/>
                <a:chExt cx="2967851" cy="595880"/>
              </a:xfrm>
            </p:grpSpPr>
            <p:sp>
              <p:nvSpPr>
                <p:cNvPr id="63" name="本文">
                  <a:extLst>
                    <a:ext uri="{FF2B5EF4-FFF2-40B4-BE49-F238E27FC236}">
                      <a16:creationId xmlns:a16="http://schemas.microsoft.com/office/drawing/2014/main" id="{64022647-476C-EF45-978D-9B746B7B42A2}"/>
                    </a:ext>
                  </a:extLst>
                </p:cNvPr>
                <p:cNvSpPr txBox="1">
                  <a:spLocks/>
                </p:cNvSpPr>
                <p:nvPr/>
              </p:nvSpPr>
              <p:spPr>
                <a:xfrm>
                  <a:off x="2163069" y="5123207"/>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4" name="本文">
                  <a:extLst>
                    <a:ext uri="{FF2B5EF4-FFF2-40B4-BE49-F238E27FC236}">
                      <a16:creationId xmlns:a16="http://schemas.microsoft.com/office/drawing/2014/main" id="{BE5DAE30-3A1A-A644-9ABD-932F79AD1CA9}"/>
                    </a:ext>
                  </a:extLst>
                </p:cNvPr>
                <p:cNvSpPr txBox="1">
                  <a:spLocks/>
                </p:cNvSpPr>
                <p:nvPr/>
              </p:nvSpPr>
              <p:spPr>
                <a:xfrm>
                  <a:off x="341559" y="5123207"/>
                  <a:ext cx="1292980"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16</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grpSp>
        <p:sp>
          <p:nvSpPr>
            <p:cNvPr id="57" name="本文">
              <a:extLst>
                <a:ext uri="{FF2B5EF4-FFF2-40B4-BE49-F238E27FC236}">
                  <a16:creationId xmlns:a16="http://schemas.microsoft.com/office/drawing/2014/main" id="{5DFE955A-FC1C-3941-A6B9-B2AC001F3519}"/>
                </a:ext>
              </a:extLst>
            </p:cNvPr>
            <p:cNvSpPr txBox="1">
              <a:spLocks/>
            </p:cNvSpPr>
            <p:nvPr/>
          </p:nvSpPr>
          <p:spPr>
            <a:xfrm>
              <a:off x="2039697" y="12143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学校で</a:t>
              </a:r>
              <a:endPar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58" name="本文">
              <a:extLst>
                <a:ext uri="{FF2B5EF4-FFF2-40B4-BE49-F238E27FC236}">
                  <a16:creationId xmlns:a16="http://schemas.microsoft.com/office/drawing/2014/main" id="{8DC35FEB-66B1-EC41-87A9-390041A16F73}"/>
                </a:ext>
              </a:extLst>
            </p:cNvPr>
            <p:cNvSpPr txBox="1">
              <a:spLocks/>
            </p:cNvSpPr>
            <p:nvPr/>
          </p:nvSpPr>
          <p:spPr>
            <a:xfrm>
              <a:off x="218186" y="16498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12</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Tree>
    <p:extLst>
      <p:ext uri="{BB962C8B-B14F-4D97-AF65-F5344CB8AC3E}">
        <p14:creationId xmlns:p14="http://schemas.microsoft.com/office/powerpoint/2010/main" val="1839648541"/>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朝の草原の壁紙"/>
          <p:cNvSpPr>
            <a:spLocks noChangeAspect="1" noChangeArrowheads="1"/>
          </p:cNvSpPr>
          <p:nvPr/>
        </p:nvSpPr>
        <p:spPr bwMode="auto">
          <a:xfrm>
            <a:off x="1387426" y="-131053"/>
            <a:ext cx="276509" cy="2765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2953" tIns="41476" rIns="82953" bIns="41476" numCol="1" anchor="t" anchorCtr="0" compatLnSpc="1">
            <a:prstTxWarp prst="textNoShape">
              <a:avLst/>
            </a:prstTxWarp>
          </a:bodyPr>
          <a:lstStyle/>
          <a:p>
            <a:endParaRPr lang="ja-JP" altLang="en-US" sz="1633"/>
          </a:p>
        </p:txBody>
      </p:sp>
      <p:sp>
        <p:nvSpPr>
          <p:cNvPr id="7" name="本文">
            <a:extLst>
              <a:ext uri="{FF2B5EF4-FFF2-40B4-BE49-F238E27FC236}">
                <a16:creationId xmlns:a16="http://schemas.microsoft.com/office/drawing/2014/main" id="{E4463BB2-CE6F-C64A-9236-809E300254E1}"/>
              </a:ext>
            </a:extLst>
          </p:cNvPr>
          <p:cNvSpPr txBox="1">
            <a:spLocks/>
          </p:cNvSpPr>
          <p:nvPr/>
        </p:nvSpPr>
        <p:spPr>
          <a:xfrm>
            <a:off x="2542637" y="3174113"/>
            <a:ext cx="7019663"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ja-JP" altLang="en-US" sz="7258" spc="1814" dirty="0">
                <a:latin typeface="HG創英角ﾎﾟｯﾌﾟ体" panose="040B0A09000000000000" pitchFamily="49" charset="-128"/>
                <a:ea typeface="HG創英角ﾎﾟｯﾌﾟ体" panose="040B0A09000000000000" pitchFamily="49" charset="-128"/>
                <a:cs typeface="apricotJapanesefont"/>
                <a:sym typeface="apricotJapanesefont"/>
              </a:rPr>
              <a:t>家での習慣</a:t>
            </a:r>
            <a:endParaRPr lang="en-US" sz="7258" spc="1814" dirty="0">
              <a:latin typeface="HG創英角ﾎﾟｯﾌﾟ体" panose="040B0A09000000000000" pitchFamily="49" charset="-128"/>
              <a:ea typeface="HG創英角ﾎﾟｯﾌﾟ体" panose="040B0A09000000000000" pitchFamily="49" charset="-128"/>
              <a:cs typeface="apricotJapanesefont"/>
              <a:sym typeface="apricotJapanesefont"/>
            </a:endParaRPr>
          </a:p>
        </p:txBody>
      </p:sp>
      <p:sp>
        <p:nvSpPr>
          <p:cNvPr id="9" name="本文">
            <a:extLst>
              <a:ext uri="{FF2B5EF4-FFF2-40B4-BE49-F238E27FC236}">
                <a16:creationId xmlns:a16="http://schemas.microsoft.com/office/drawing/2014/main" id="{E4463BB2-CE6F-C64A-9236-809E300254E1}"/>
              </a:ext>
            </a:extLst>
          </p:cNvPr>
          <p:cNvSpPr txBox="1">
            <a:spLocks/>
          </p:cNvSpPr>
          <p:nvPr/>
        </p:nvSpPr>
        <p:spPr>
          <a:xfrm>
            <a:off x="3113487" y="2159466"/>
            <a:ext cx="1962454"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3629" spc="544" dirty="0">
                <a:latin typeface="HG創英角ﾎﾟｯﾌﾟ体" panose="040B0A09000000000000" pitchFamily="49" charset="-128"/>
                <a:ea typeface="HG創英角ﾎﾟｯﾌﾟ体" panose="040B0A09000000000000" pitchFamily="49" charset="-128"/>
                <a:cs typeface="apricotJapanesefont"/>
                <a:sym typeface="apricotJapanesefont"/>
              </a:rPr>
              <a:t>いえ</a:t>
            </a:r>
            <a:endParaRPr lang="en-US" sz="3629" spc="544" dirty="0">
              <a:latin typeface="HG創英角ﾎﾟｯﾌﾟ体" panose="040B0A09000000000000" pitchFamily="49" charset="-128"/>
              <a:ea typeface="HG創英角ﾎﾟｯﾌﾟ体" panose="040B0A09000000000000" pitchFamily="49" charset="-128"/>
              <a:cs typeface="apricotJapanesefont"/>
              <a:sym typeface="apricotJapanesefont"/>
            </a:endParaRPr>
          </a:p>
        </p:txBody>
      </p:sp>
      <p:sp>
        <p:nvSpPr>
          <p:cNvPr id="5" name="本文">
            <a:extLst>
              <a:ext uri="{FF2B5EF4-FFF2-40B4-BE49-F238E27FC236}">
                <a16:creationId xmlns:a16="http://schemas.microsoft.com/office/drawing/2014/main" id="{E4463BB2-CE6F-C64A-9236-809E300254E1}"/>
              </a:ext>
            </a:extLst>
          </p:cNvPr>
          <p:cNvSpPr txBox="1">
            <a:spLocks/>
          </p:cNvSpPr>
          <p:nvPr/>
        </p:nvSpPr>
        <p:spPr>
          <a:xfrm>
            <a:off x="6320992" y="2159466"/>
            <a:ext cx="3759763"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3629" spc="544" dirty="0">
                <a:latin typeface="HG創英角ﾎﾟｯﾌﾟ体" panose="040B0A09000000000000" pitchFamily="49" charset="-128"/>
                <a:ea typeface="HG創英角ﾎﾟｯﾌﾟ体" panose="040B0A09000000000000" pitchFamily="49" charset="-128"/>
                <a:cs typeface="apricotJapanesefont"/>
                <a:sym typeface="apricotJapanesefont"/>
              </a:rPr>
              <a:t>しゅうかん</a:t>
            </a:r>
            <a:endParaRPr lang="en-US" sz="3629" spc="544" dirty="0">
              <a:latin typeface="HG創英角ﾎﾟｯﾌﾟ体" panose="040B0A09000000000000" pitchFamily="49" charset="-128"/>
              <a:ea typeface="HG創英角ﾎﾟｯﾌﾟ体" panose="040B0A09000000000000" pitchFamily="49" charset="-128"/>
              <a:cs typeface="apricotJapanesefont"/>
              <a:sym typeface="apricotJapanesefont"/>
            </a:endParaRPr>
          </a:p>
        </p:txBody>
      </p:sp>
    </p:spTree>
    <p:extLst>
      <p:ext uri="{BB962C8B-B14F-4D97-AF65-F5344CB8AC3E}">
        <p14:creationId xmlns:p14="http://schemas.microsoft.com/office/powerpoint/2010/main" val="304397653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p:cNvGrpSpPr/>
          <p:nvPr/>
        </p:nvGrpSpPr>
        <p:grpSpPr>
          <a:xfrm>
            <a:off x="5182288" y="382548"/>
            <a:ext cx="5325500" cy="1956226"/>
            <a:chOff x="9178802" y="1256909"/>
            <a:chExt cx="14201330"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8270488"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家でのＳＤＧｓ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01</a:t>
              </a: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エアコンの温度は</a:t>
              </a:r>
            </a:p>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HG丸ｺﾞｼｯｸM-PRO" panose="020F0600000000000000" pitchFamily="50" charset="-128"/>
                  <a:ea typeface="HG丸ｺﾞｼｯｸM-PRO" panose="020F0600000000000000" pitchFamily="50" charset="-128"/>
                  <a:cs typeface="apricotJapanesefont"/>
                  <a:sym typeface="apricotJapanesefont"/>
                </a:rPr>
                <a:t>控え目にします</a:t>
              </a: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201151" y="5595727"/>
            <a:ext cx="3703453" cy="72772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電気を大切に使うことで、地球温暖化を</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おさえることができます。</a:t>
            </a:r>
          </a:p>
        </p:txBody>
      </p:sp>
      <p:pic>
        <p:nvPicPr>
          <p:cNvPr id="34" name="図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133" y="5605746"/>
            <a:ext cx="816464" cy="816464"/>
          </a:xfrm>
          <a:prstGeom prst="rect">
            <a:avLst/>
          </a:prstGeom>
        </p:spPr>
      </p:pic>
      <p:pic>
        <p:nvPicPr>
          <p:cNvPr id="35" name="図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3270" y="5610907"/>
            <a:ext cx="810000" cy="810000"/>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5546" y="2607917"/>
            <a:ext cx="3186051" cy="2787794"/>
          </a:xfrm>
          <a:prstGeom prst="rect">
            <a:avLst/>
          </a:prstGeom>
        </p:spPr>
      </p:pic>
      <p:grpSp>
        <p:nvGrpSpPr>
          <p:cNvPr id="2" name="グループ化 1"/>
          <p:cNvGrpSpPr/>
          <p:nvPr/>
        </p:nvGrpSpPr>
        <p:grpSpPr>
          <a:xfrm>
            <a:off x="1444226" y="4681"/>
            <a:ext cx="3415553" cy="6853320"/>
            <a:chOff x="218186" y="5159"/>
            <a:chExt cx="3765015" cy="7554516"/>
          </a:xfrm>
        </p:grpSpPr>
        <p:grpSp>
          <p:nvGrpSpPr>
            <p:cNvPr id="32" name="グループ化 31"/>
            <p:cNvGrpSpPr/>
            <p:nvPr/>
          </p:nvGrpSpPr>
          <p:grpSpPr>
            <a:xfrm>
              <a:off x="218186" y="5159"/>
              <a:ext cx="3765015" cy="7554516"/>
              <a:chOff x="218186" y="5159"/>
              <a:chExt cx="3765015" cy="7554516"/>
            </a:xfrm>
          </p:grpSpPr>
          <p:grpSp>
            <p:nvGrpSpPr>
              <p:cNvPr id="33" name="グループ化 32"/>
              <p:cNvGrpSpPr/>
              <p:nvPr/>
            </p:nvGrpSpPr>
            <p:grpSpPr>
              <a:xfrm>
                <a:off x="1603885" y="5159"/>
                <a:ext cx="1574893" cy="7554516"/>
                <a:chOff x="1603885" y="5159"/>
                <a:chExt cx="1574893" cy="7554516"/>
              </a:xfrm>
            </p:grpSpPr>
            <p:cxnSp>
              <p:nvCxnSpPr>
                <p:cNvPr id="38" name="直線コネクタ 37">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9" name="円/楕円 12">
                  <a:extLst>
                    <a:ext uri="{FF2B5EF4-FFF2-40B4-BE49-F238E27FC236}">
                      <a16:creationId xmlns:a16="http://schemas.microsoft.com/office/drawing/2014/main" id="{E9153475-749C-2148-A7BD-C80370F800DD}"/>
                    </a:ext>
                  </a:extLst>
                </p:cNvPr>
                <p:cNvSpPr/>
                <p:nvPr/>
              </p:nvSpPr>
              <p:spPr>
                <a:xfrm>
                  <a:off x="1603885" y="1158899"/>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sp>
              <p:nvSpPr>
                <p:cNvPr id="42" name="本文">
                  <a:extLst>
                    <a:ext uri="{FF2B5EF4-FFF2-40B4-BE49-F238E27FC236}">
                      <a16:creationId xmlns:a16="http://schemas.microsoft.com/office/drawing/2014/main" id="{64022647-476C-EF45-978D-9B746B7B42A2}"/>
                    </a:ext>
                  </a:extLst>
                </p:cNvPr>
                <p:cNvSpPr txBox="1">
                  <a:spLocks/>
                </p:cNvSpPr>
                <p:nvPr/>
              </p:nvSpPr>
              <p:spPr>
                <a:xfrm>
                  <a:off x="2032437" y="5339581"/>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36" name="本文">
                <a:extLst>
                  <a:ext uri="{FF2B5EF4-FFF2-40B4-BE49-F238E27FC236}">
                    <a16:creationId xmlns:a16="http://schemas.microsoft.com/office/drawing/2014/main" id="{5DFE955A-FC1C-3941-A6B9-B2AC001F3519}"/>
                  </a:ext>
                </a:extLst>
              </p:cNvPr>
              <p:cNvSpPr txBox="1">
                <a:spLocks/>
              </p:cNvSpPr>
              <p:nvPr/>
            </p:nvSpPr>
            <p:spPr>
              <a:xfrm>
                <a:off x="2039697" y="5285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家で</a:t>
                </a:r>
                <a:endPar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37" name="本文">
                <a:extLst>
                  <a:ext uri="{FF2B5EF4-FFF2-40B4-BE49-F238E27FC236}">
                    <a16:creationId xmlns:a16="http://schemas.microsoft.com/office/drawing/2014/main" id="{8DC35FEB-66B1-EC41-87A9-390041A16F73}"/>
                  </a:ext>
                </a:extLst>
              </p:cNvPr>
              <p:cNvSpPr txBox="1">
                <a:spLocks/>
              </p:cNvSpPr>
              <p:nvPr/>
            </p:nvSpPr>
            <p:spPr>
              <a:xfrm>
                <a:off x="218186" y="9640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16</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56" name="本文">
              <a:extLst>
                <a:ext uri="{FF2B5EF4-FFF2-40B4-BE49-F238E27FC236}">
                  <a16:creationId xmlns:a16="http://schemas.microsoft.com/office/drawing/2014/main" id="{5DFE955A-FC1C-3941-A6B9-B2AC001F3519}"/>
                </a:ext>
              </a:extLst>
            </p:cNvPr>
            <p:cNvSpPr txBox="1">
              <a:spLocks/>
            </p:cNvSpPr>
            <p:nvPr/>
          </p:nvSpPr>
          <p:spPr>
            <a:xfrm>
              <a:off x="2039697" y="202210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YouTube</a:t>
              </a:r>
            </a:p>
          </p:txBody>
        </p:sp>
        <p:sp>
          <p:nvSpPr>
            <p:cNvPr id="57" name="本文">
              <a:extLst>
                <a:ext uri="{FF2B5EF4-FFF2-40B4-BE49-F238E27FC236}">
                  <a16:creationId xmlns:a16="http://schemas.microsoft.com/office/drawing/2014/main" id="{8DC35FEB-66B1-EC41-87A9-390041A16F73}"/>
                </a:ext>
              </a:extLst>
            </p:cNvPr>
            <p:cNvSpPr txBox="1">
              <a:spLocks/>
            </p:cNvSpPr>
            <p:nvPr/>
          </p:nvSpPr>
          <p:spPr>
            <a:xfrm>
              <a:off x="218186" y="245752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20</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58" name="本文">
              <a:extLst>
                <a:ext uri="{FF2B5EF4-FFF2-40B4-BE49-F238E27FC236}">
                  <a16:creationId xmlns:a16="http://schemas.microsoft.com/office/drawing/2014/main" id="{5DFE955A-FC1C-3941-A6B9-B2AC001F3519}"/>
                </a:ext>
              </a:extLst>
            </p:cNvPr>
            <p:cNvSpPr txBox="1">
              <a:spLocks/>
            </p:cNvSpPr>
            <p:nvPr/>
          </p:nvSpPr>
          <p:spPr>
            <a:xfrm>
              <a:off x="2039697" y="41099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お風呂</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59" name="本文">
              <a:extLst>
                <a:ext uri="{FF2B5EF4-FFF2-40B4-BE49-F238E27FC236}">
                  <a16:creationId xmlns:a16="http://schemas.microsoft.com/office/drawing/2014/main" id="{8DC35FEB-66B1-EC41-87A9-390041A16F73}"/>
                </a:ext>
              </a:extLst>
            </p:cNvPr>
            <p:cNvSpPr txBox="1">
              <a:spLocks/>
            </p:cNvSpPr>
            <p:nvPr/>
          </p:nvSpPr>
          <p:spPr>
            <a:xfrm>
              <a:off x="218186" y="45454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21</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0" name="本文">
              <a:extLst>
                <a:ext uri="{FF2B5EF4-FFF2-40B4-BE49-F238E27FC236}">
                  <a16:creationId xmlns:a16="http://schemas.microsoft.com/office/drawing/2014/main" id="{5DFE955A-FC1C-3941-A6B9-B2AC001F3519}"/>
                </a:ext>
              </a:extLst>
            </p:cNvPr>
            <p:cNvSpPr txBox="1">
              <a:spLocks/>
            </p:cNvSpPr>
            <p:nvPr/>
          </p:nvSpPr>
          <p:spPr>
            <a:xfrm>
              <a:off x="2039697" y="545110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就寝</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1" name="本文">
              <a:extLst>
                <a:ext uri="{FF2B5EF4-FFF2-40B4-BE49-F238E27FC236}">
                  <a16:creationId xmlns:a16="http://schemas.microsoft.com/office/drawing/2014/main" id="{8DC35FEB-66B1-EC41-87A9-390041A16F73}"/>
                </a:ext>
              </a:extLst>
            </p:cNvPr>
            <p:cNvSpPr txBox="1">
              <a:spLocks/>
            </p:cNvSpPr>
            <p:nvPr/>
          </p:nvSpPr>
          <p:spPr>
            <a:xfrm>
              <a:off x="218186" y="588652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22</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62" name="テキスト ボックス 61"/>
          <p:cNvSpPr txBox="1"/>
          <p:nvPr/>
        </p:nvSpPr>
        <p:spPr>
          <a:xfrm>
            <a:off x="8141088" y="1187866"/>
            <a:ext cx="985588"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おんど</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
        <p:nvSpPr>
          <p:cNvPr id="63" name="テキスト ボックス 62"/>
          <p:cNvSpPr txBox="1"/>
          <p:nvPr/>
        </p:nvSpPr>
        <p:spPr>
          <a:xfrm>
            <a:off x="6340865" y="1806723"/>
            <a:ext cx="985588"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ひか</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
        <p:nvSpPr>
          <p:cNvPr id="64" name="テキスト ボックス 63"/>
          <p:cNvSpPr txBox="1"/>
          <p:nvPr/>
        </p:nvSpPr>
        <p:spPr>
          <a:xfrm>
            <a:off x="7052876" y="1820549"/>
            <a:ext cx="985588"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め</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Tree>
    <p:extLst>
      <p:ext uri="{BB962C8B-B14F-4D97-AF65-F5344CB8AC3E}">
        <p14:creationId xmlns:p14="http://schemas.microsoft.com/office/powerpoint/2010/main" val="244458873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133" y="5605746"/>
            <a:ext cx="816464" cy="816464"/>
          </a:xfrm>
          <a:prstGeom prst="rect">
            <a:avLst/>
          </a:prstGeom>
        </p:spPr>
      </p:pic>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3270" y="5610907"/>
            <a:ext cx="810000" cy="810000"/>
          </a:xfrm>
          <a:prstGeom prst="rect">
            <a:avLst/>
          </a:prstGeom>
        </p:spPr>
      </p:pic>
      <p:grpSp>
        <p:nvGrpSpPr>
          <p:cNvPr id="24" name="グループ化 23"/>
          <p:cNvGrpSpPr/>
          <p:nvPr/>
        </p:nvGrpSpPr>
        <p:grpSpPr>
          <a:xfrm>
            <a:off x="5182288" y="382548"/>
            <a:ext cx="5325500" cy="1956226"/>
            <a:chOff x="9178802" y="1256909"/>
            <a:chExt cx="14201330"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8270488"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家でのＳＤＧｓ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02</a:t>
              </a: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游明朝" panose="02020400000000000000" pitchFamily="18" charset="-128"/>
                  <a:ea typeface="游明朝" panose="02020400000000000000" pitchFamily="18" charset="-128"/>
                  <a:cs typeface="apricotJapanesefont"/>
                  <a:sym typeface="apricotJapanesefont"/>
                </a:rPr>
                <a:t>　　　　　を見るときは</a:t>
              </a:r>
            </a:p>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游明朝" panose="02020400000000000000" pitchFamily="18" charset="-128"/>
                  <a:ea typeface="游明朝" panose="02020400000000000000" pitchFamily="18" charset="-128"/>
                  <a:cs typeface="apricotJapanesefont"/>
                  <a:sym typeface="apricotJapanesefont"/>
                </a:rPr>
                <a:t>テレビを消します</a:t>
              </a: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201151" y="5597082"/>
            <a:ext cx="3703453" cy="91491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電気を大切に使うことで、地球温暖化を</a:t>
            </a:r>
          </a:p>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おさえることができます。</a:t>
            </a:r>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7918" y="1341960"/>
            <a:ext cx="1989678" cy="446049"/>
          </a:xfrm>
          <a:prstGeom prst="rect">
            <a:avLst/>
          </a:prstGeom>
        </p:spPr>
      </p:pic>
      <p:pic>
        <p:nvPicPr>
          <p:cNvPr id="32" name="図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6478" y="2647496"/>
            <a:ext cx="3330436" cy="2644366"/>
          </a:xfrm>
          <a:prstGeom prst="rect">
            <a:avLst/>
          </a:prstGeom>
        </p:spPr>
      </p:pic>
      <p:grpSp>
        <p:nvGrpSpPr>
          <p:cNvPr id="57" name="グループ化 56"/>
          <p:cNvGrpSpPr/>
          <p:nvPr/>
        </p:nvGrpSpPr>
        <p:grpSpPr>
          <a:xfrm>
            <a:off x="1444226" y="4681"/>
            <a:ext cx="3415553" cy="6853320"/>
            <a:chOff x="218186" y="5159"/>
            <a:chExt cx="3765015" cy="7554516"/>
          </a:xfrm>
        </p:grpSpPr>
        <p:grpSp>
          <p:nvGrpSpPr>
            <p:cNvPr id="58" name="グループ化 57"/>
            <p:cNvGrpSpPr/>
            <p:nvPr/>
          </p:nvGrpSpPr>
          <p:grpSpPr>
            <a:xfrm>
              <a:off x="218186" y="5159"/>
              <a:ext cx="3765015" cy="7554516"/>
              <a:chOff x="218186" y="5159"/>
              <a:chExt cx="3765015" cy="7554516"/>
            </a:xfrm>
          </p:grpSpPr>
          <p:grpSp>
            <p:nvGrpSpPr>
              <p:cNvPr id="65" name="グループ化 64"/>
              <p:cNvGrpSpPr/>
              <p:nvPr/>
            </p:nvGrpSpPr>
            <p:grpSpPr>
              <a:xfrm>
                <a:off x="1603885" y="5159"/>
                <a:ext cx="1574893" cy="7554516"/>
                <a:chOff x="1603885" y="5159"/>
                <a:chExt cx="1574893" cy="7554516"/>
              </a:xfrm>
            </p:grpSpPr>
            <p:cxnSp>
              <p:nvCxnSpPr>
                <p:cNvPr id="68" name="直線コネクタ 67">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9" name="円/楕円 12">
                  <a:extLst>
                    <a:ext uri="{FF2B5EF4-FFF2-40B4-BE49-F238E27FC236}">
                      <a16:creationId xmlns:a16="http://schemas.microsoft.com/office/drawing/2014/main" id="{E9153475-749C-2148-A7BD-C80370F800DD}"/>
                    </a:ext>
                  </a:extLst>
                </p:cNvPr>
                <p:cNvSpPr/>
                <p:nvPr/>
              </p:nvSpPr>
              <p:spPr>
                <a:xfrm>
                  <a:off x="1603885" y="2652419"/>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sp>
              <p:nvSpPr>
                <p:cNvPr id="70" name="本文">
                  <a:extLst>
                    <a:ext uri="{FF2B5EF4-FFF2-40B4-BE49-F238E27FC236}">
                      <a16:creationId xmlns:a16="http://schemas.microsoft.com/office/drawing/2014/main" id="{64022647-476C-EF45-978D-9B746B7B42A2}"/>
                    </a:ext>
                  </a:extLst>
                </p:cNvPr>
                <p:cNvSpPr txBox="1">
                  <a:spLocks/>
                </p:cNvSpPr>
                <p:nvPr/>
              </p:nvSpPr>
              <p:spPr>
                <a:xfrm>
                  <a:off x="2032437" y="5339581"/>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66" name="本文">
                <a:extLst>
                  <a:ext uri="{FF2B5EF4-FFF2-40B4-BE49-F238E27FC236}">
                    <a16:creationId xmlns:a16="http://schemas.microsoft.com/office/drawing/2014/main" id="{5DFE955A-FC1C-3941-A6B9-B2AC001F3519}"/>
                  </a:ext>
                </a:extLst>
              </p:cNvPr>
              <p:cNvSpPr txBox="1">
                <a:spLocks/>
              </p:cNvSpPr>
              <p:nvPr/>
            </p:nvSpPr>
            <p:spPr>
              <a:xfrm>
                <a:off x="2039697" y="5285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家で</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7" name="本文">
                <a:extLst>
                  <a:ext uri="{FF2B5EF4-FFF2-40B4-BE49-F238E27FC236}">
                    <a16:creationId xmlns:a16="http://schemas.microsoft.com/office/drawing/2014/main" id="{8DC35FEB-66B1-EC41-87A9-390041A16F73}"/>
                  </a:ext>
                </a:extLst>
              </p:cNvPr>
              <p:cNvSpPr txBox="1">
                <a:spLocks/>
              </p:cNvSpPr>
              <p:nvPr/>
            </p:nvSpPr>
            <p:spPr>
              <a:xfrm>
                <a:off x="218186" y="9640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16</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59" name="本文">
              <a:extLst>
                <a:ext uri="{FF2B5EF4-FFF2-40B4-BE49-F238E27FC236}">
                  <a16:creationId xmlns:a16="http://schemas.microsoft.com/office/drawing/2014/main" id="{5DFE955A-FC1C-3941-A6B9-B2AC001F3519}"/>
                </a:ext>
              </a:extLst>
            </p:cNvPr>
            <p:cNvSpPr txBox="1">
              <a:spLocks/>
            </p:cNvSpPr>
            <p:nvPr/>
          </p:nvSpPr>
          <p:spPr>
            <a:xfrm>
              <a:off x="2039697" y="202210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YouTube</a:t>
              </a:r>
            </a:p>
          </p:txBody>
        </p:sp>
        <p:sp>
          <p:nvSpPr>
            <p:cNvPr id="60" name="本文">
              <a:extLst>
                <a:ext uri="{FF2B5EF4-FFF2-40B4-BE49-F238E27FC236}">
                  <a16:creationId xmlns:a16="http://schemas.microsoft.com/office/drawing/2014/main" id="{8DC35FEB-66B1-EC41-87A9-390041A16F73}"/>
                </a:ext>
              </a:extLst>
            </p:cNvPr>
            <p:cNvSpPr txBox="1">
              <a:spLocks/>
            </p:cNvSpPr>
            <p:nvPr/>
          </p:nvSpPr>
          <p:spPr>
            <a:xfrm>
              <a:off x="218186" y="245752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20</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1" name="本文">
              <a:extLst>
                <a:ext uri="{FF2B5EF4-FFF2-40B4-BE49-F238E27FC236}">
                  <a16:creationId xmlns:a16="http://schemas.microsoft.com/office/drawing/2014/main" id="{5DFE955A-FC1C-3941-A6B9-B2AC001F3519}"/>
                </a:ext>
              </a:extLst>
            </p:cNvPr>
            <p:cNvSpPr txBox="1">
              <a:spLocks/>
            </p:cNvSpPr>
            <p:nvPr/>
          </p:nvSpPr>
          <p:spPr>
            <a:xfrm>
              <a:off x="2039697" y="41099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お風呂</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2" name="本文">
              <a:extLst>
                <a:ext uri="{FF2B5EF4-FFF2-40B4-BE49-F238E27FC236}">
                  <a16:creationId xmlns:a16="http://schemas.microsoft.com/office/drawing/2014/main" id="{8DC35FEB-66B1-EC41-87A9-390041A16F73}"/>
                </a:ext>
              </a:extLst>
            </p:cNvPr>
            <p:cNvSpPr txBox="1">
              <a:spLocks/>
            </p:cNvSpPr>
            <p:nvPr/>
          </p:nvSpPr>
          <p:spPr>
            <a:xfrm>
              <a:off x="218186" y="45454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21</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3" name="本文">
              <a:extLst>
                <a:ext uri="{FF2B5EF4-FFF2-40B4-BE49-F238E27FC236}">
                  <a16:creationId xmlns:a16="http://schemas.microsoft.com/office/drawing/2014/main" id="{5DFE955A-FC1C-3941-A6B9-B2AC001F3519}"/>
                </a:ext>
              </a:extLst>
            </p:cNvPr>
            <p:cNvSpPr txBox="1">
              <a:spLocks/>
            </p:cNvSpPr>
            <p:nvPr/>
          </p:nvSpPr>
          <p:spPr>
            <a:xfrm>
              <a:off x="2039697" y="545110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就寝</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64" name="本文">
              <a:extLst>
                <a:ext uri="{FF2B5EF4-FFF2-40B4-BE49-F238E27FC236}">
                  <a16:creationId xmlns:a16="http://schemas.microsoft.com/office/drawing/2014/main" id="{8DC35FEB-66B1-EC41-87A9-390041A16F73}"/>
                </a:ext>
              </a:extLst>
            </p:cNvPr>
            <p:cNvSpPr txBox="1">
              <a:spLocks/>
            </p:cNvSpPr>
            <p:nvPr/>
          </p:nvSpPr>
          <p:spPr>
            <a:xfrm>
              <a:off x="218186" y="588652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22</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71" name="テキスト ボックス 70"/>
          <p:cNvSpPr txBox="1"/>
          <p:nvPr/>
        </p:nvSpPr>
        <p:spPr>
          <a:xfrm>
            <a:off x="7588322" y="1744823"/>
            <a:ext cx="985588" cy="260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085" tIns="46085" rIns="46085" bIns="46085" numCol="1" spcCol="38100" rtlCol="0" anchor="ctr">
            <a:spAutoFit/>
          </a:bodyPr>
          <a:lstStyle/>
          <a:p>
            <a:pPr algn="ctr" defTabSz="748894" hangingPunct="0"/>
            <a:r>
              <a:rPr lang="ja-JP" altLang="en-US" sz="1089" dirty="0">
                <a:latin typeface="HG丸ｺﾞｼｯｸM-PRO" panose="020F0600000000000000" pitchFamily="50" charset="-128"/>
                <a:ea typeface="HG丸ｺﾞｼｯｸM-PRO" panose="020F0600000000000000" pitchFamily="50" charset="-128"/>
              </a:rPr>
              <a:t>け</a:t>
            </a:r>
            <a:endParaRPr lang="ja-JP" altLang="en-US" sz="1089" dirty="0">
              <a:solidFill>
                <a:srgbClr val="000000"/>
              </a:solidFill>
              <a:latin typeface="HG丸ｺﾞｼｯｸM-PRO" panose="020F0600000000000000" pitchFamily="50" charset="-128"/>
              <a:ea typeface="HG丸ｺﾞｼｯｸM-PRO" panose="020F0600000000000000" pitchFamily="50" charset="-128"/>
              <a:sym typeface="ヒラギノ角ゴ ProN W6"/>
            </a:endParaRPr>
          </a:p>
        </p:txBody>
      </p:sp>
    </p:spTree>
    <p:extLst>
      <p:ext uri="{BB962C8B-B14F-4D97-AF65-F5344CB8AC3E}">
        <p14:creationId xmlns:p14="http://schemas.microsoft.com/office/powerpoint/2010/main" val="370845215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p:cNvGrpSpPr/>
          <p:nvPr/>
        </p:nvGrpSpPr>
        <p:grpSpPr>
          <a:xfrm>
            <a:off x="5182288" y="382548"/>
            <a:ext cx="5325500" cy="1956226"/>
            <a:chOff x="9178802" y="1256909"/>
            <a:chExt cx="14201330"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8270488"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家でのＳＤＧｓ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03</a:t>
              </a: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游明朝" panose="02020400000000000000" pitchFamily="18" charset="-128"/>
                  <a:ea typeface="游明朝" panose="02020400000000000000" pitchFamily="18" charset="-128"/>
                  <a:cs typeface="apricotJapanesefont"/>
                  <a:sym typeface="apricotJapanesefont"/>
                </a:rPr>
                <a:t>シャワー中は水をとめます</a:t>
              </a: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182289" y="5610907"/>
            <a:ext cx="3703453" cy="91491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きれいな水をつかえない人たちが世界に</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はたくさんいます。</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latin typeface="游明朝" panose="02020400000000000000" pitchFamily="18" charset="-128"/>
                <a:ea typeface="游明朝" panose="02020400000000000000" pitchFamily="18" charset="-128"/>
                <a:cs typeface="apricotJapanesefont"/>
                <a:sym typeface="apricotJapanesefont"/>
              </a:rPr>
              <a:t>水をつかいすぎないことが大切です。</a:t>
            </a:r>
            <a:endParaRPr lang="en-US" altLang="ja-JP" sz="1452" dirty="0">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endPar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endPar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p:txBody>
      </p:sp>
      <p:pic>
        <p:nvPicPr>
          <p:cNvPr id="32" name="図 31" descr="図形 が含まれている画像&#10;&#10;自動的に生成された説明">
            <a:extLst>
              <a:ext uri="{FF2B5EF4-FFF2-40B4-BE49-F238E27FC236}">
                <a16:creationId xmlns:a16="http://schemas.microsoft.com/office/drawing/2014/main" id="{8CADDA61-D16D-CF4C-AB9B-F339DE35B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4546" y="5605746"/>
            <a:ext cx="816464" cy="816464"/>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2250" y="2723977"/>
            <a:ext cx="2338893" cy="2735547"/>
          </a:xfrm>
          <a:prstGeom prst="rect">
            <a:avLst/>
          </a:prstGeom>
        </p:spPr>
      </p:pic>
      <p:grpSp>
        <p:nvGrpSpPr>
          <p:cNvPr id="23" name="グループ化 22"/>
          <p:cNvGrpSpPr/>
          <p:nvPr/>
        </p:nvGrpSpPr>
        <p:grpSpPr>
          <a:xfrm>
            <a:off x="1444226" y="4681"/>
            <a:ext cx="3415553" cy="6853320"/>
            <a:chOff x="218186" y="5159"/>
            <a:chExt cx="3765015" cy="7554516"/>
          </a:xfrm>
        </p:grpSpPr>
        <p:grpSp>
          <p:nvGrpSpPr>
            <p:cNvPr id="33" name="グループ化 32"/>
            <p:cNvGrpSpPr/>
            <p:nvPr/>
          </p:nvGrpSpPr>
          <p:grpSpPr>
            <a:xfrm>
              <a:off x="218186" y="5159"/>
              <a:ext cx="3765015" cy="7554516"/>
              <a:chOff x="218186" y="5159"/>
              <a:chExt cx="3765015" cy="7554516"/>
            </a:xfrm>
          </p:grpSpPr>
          <p:grpSp>
            <p:nvGrpSpPr>
              <p:cNvPr id="42" name="グループ化 41"/>
              <p:cNvGrpSpPr/>
              <p:nvPr/>
            </p:nvGrpSpPr>
            <p:grpSpPr>
              <a:xfrm>
                <a:off x="1603885" y="5159"/>
                <a:ext cx="1574893" cy="7554516"/>
                <a:chOff x="1603885" y="5159"/>
                <a:chExt cx="1574893" cy="7554516"/>
              </a:xfrm>
            </p:grpSpPr>
            <p:cxnSp>
              <p:nvCxnSpPr>
                <p:cNvPr id="45" name="直線コネクタ 44">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4" name="円/楕円 12">
                  <a:extLst>
                    <a:ext uri="{FF2B5EF4-FFF2-40B4-BE49-F238E27FC236}">
                      <a16:creationId xmlns:a16="http://schemas.microsoft.com/office/drawing/2014/main" id="{E9153475-749C-2148-A7BD-C80370F800DD}"/>
                    </a:ext>
                  </a:extLst>
                </p:cNvPr>
                <p:cNvSpPr/>
                <p:nvPr/>
              </p:nvSpPr>
              <p:spPr>
                <a:xfrm>
                  <a:off x="1603885" y="4755539"/>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sp>
              <p:nvSpPr>
                <p:cNvPr id="55" name="本文">
                  <a:extLst>
                    <a:ext uri="{FF2B5EF4-FFF2-40B4-BE49-F238E27FC236}">
                      <a16:creationId xmlns:a16="http://schemas.microsoft.com/office/drawing/2014/main" id="{64022647-476C-EF45-978D-9B746B7B42A2}"/>
                    </a:ext>
                  </a:extLst>
                </p:cNvPr>
                <p:cNvSpPr txBox="1">
                  <a:spLocks/>
                </p:cNvSpPr>
                <p:nvPr/>
              </p:nvSpPr>
              <p:spPr>
                <a:xfrm>
                  <a:off x="2032437" y="5339581"/>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43" name="本文">
                <a:extLst>
                  <a:ext uri="{FF2B5EF4-FFF2-40B4-BE49-F238E27FC236}">
                    <a16:creationId xmlns:a16="http://schemas.microsoft.com/office/drawing/2014/main" id="{5DFE955A-FC1C-3941-A6B9-B2AC001F3519}"/>
                  </a:ext>
                </a:extLst>
              </p:cNvPr>
              <p:cNvSpPr txBox="1">
                <a:spLocks/>
              </p:cNvSpPr>
              <p:nvPr/>
            </p:nvSpPr>
            <p:spPr>
              <a:xfrm>
                <a:off x="2039697" y="5285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家で</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4" name="本文">
                <a:extLst>
                  <a:ext uri="{FF2B5EF4-FFF2-40B4-BE49-F238E27FC236}">
                    <a16:creationId xmlns:a16="http://schemas.microsoft.com/office/drawing/2014/main" id="{8DC35FEB-66B1-EC41-87A9-390041A16F73}"/>
                  </a:ext>
                </a:extLst>
              </p:cNvPr>
              <p:cNvSpPr txBox="1">
                <a:spLocks/>
              </p:cNvSpPr>
              <p:nvPr/>
            </p:nvSpPr>
            <p:spPr>
              <a:xfrm>
                <a:off x="218186" y="9640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16</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36" name="本文">
              <a:extLst>
                <a:ext uri="{FF2B5EF4-FFF2-40B4-BE49-F238E27FC236}">
                  <a16:creationId xmlns:a16="http://schemas.microsoft.com/office/drawing/2014/main" id="{5DFE955A-FC1C-3941-A6B9-B2AC001F3519}"/>
                </a:ext>
              </a:extLst>
            </p:cNvPr>
            <p:cNvSpPr txBox="1">
              <a:spLocks/>
            </p:cNvSpPr>
            <p:nvPr/>
          </p:nvSpPr>
          <p:spPr>
            <a:xfrm>
              <a:off x="2039697" y="202210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YouTube</a:t>
              </a:r>
            </a:p>
          </p:txBody>
        </p:sp>
        <p:sp>
          <p:nvSpPr>
            <p:cNvPr id="37" name="本文">
              <a:extLst>
                <a:ext uri="{FF2B5EF4-FFF2-40B4-BE49-F238E27FC236}">
                  <a16:creationId xmlns:a16="http://schemas.microsoft.com/office/drawing/2014/main" id="{8DC35FEB-66B1-EC41-87A9-390041A16F73}"/>
                </a:ext>
              </a:extLst>
            </p:cNvPr>
            <p:cNvSpPr txBox="1">
              <a:spLocks/>
            </p:cNvSpPr>
            <p:nvPr/>
          </p:nvSpPr>
          <p:spPr>
            <a:xfrm>
              <a:off x="218186" y="245752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20</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38" name="本文">
              <a:extLst>
                <a:ext uri="{FF2B5EF4-FFF2-40B4-BE49-F238E27FC236}">
                  <a16:creationId xmlns:a16="http://schemas.microsoft.com/office/drawing/2014/main" id="{5DFE955A-FC1C-3941-A6B9-B2AC001F3519}"/>
                </a:ext>
              </a:extLst>
            </p:cNvPr>
            <p:cNvSpPr txBox="1">
              <a:spLocks/>
            </p:cNvSpPr>
            <p:nvPr/>
          </p:nvSpPr>
          <p:spPr>
            <a:xfrm>
              <a:off x="2039697" y="41099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お風呂</a:t>
              </a:r>
              <a:endPar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39" name="本文">
              <a:extLst>
                <a:ext uri="{FF2B5EF4-FFF2-40B4-BE49-F238E27FC236}">
                  <a16:creationId xmlns:a16="http://schemas.microsoft.com/office/drawing/2014/main" id="{8DC35FEB-66B1-EC41-87A9-390041A16F73}"/>
                </a:ext>
              </a:extLst>
            </p:cNvPr>
            <p:cNvSpPr txBox="1">
              <a:spLocks/>
            </p:cNvSpPr>
            <p:nvPr/>
          </p:nvSpPr>
          <p:spPr>
            <a:xfrm>
              <a:off x="218186" y="45454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21</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0" name="本文">
              <a:extLst>
                <a:ext uri="{FF2B5EF4-FFF2-40B4-BE49-F238E27FC236}">
                  <a16:creationId xmlns:a16="http://schemas.microsoft.com/office/drawing/2014/main" id="{5DFE955A-FC1C-3941-A6B9-B2AC001F3519}"/>
                </a:ext>
              </a:extLst>
            </p:cNvPr>
            <p:cNvSpPr txBox="1">
              <a:spLocks/>
            </p:cNvSpPr>
            <p:nvPr/>
          </p:nvSpPr>
          <p:spPr>
            <a:xfrm>
              <a:off x="2039697" y="545110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就寝</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1" name="本文">
              <a:extLst>
                <a:ext uri="{FF2B5EF4-FFF2-40B4-BE49-F238E27FC236}">
                  <a16:creationId xmlns:a16="http://schemas.microsoft.com/office/drawing/2014/main" id="{8DC35FEB-66B1-EC41-87A9-390041A16F73}"/>
                </a:ext>
              </a:extLst>
            </p:cNvPr>
            <p:cNvSpPr txBox="1">
              <a:spLocks/>
            </p:cNvSpPr>
            <p:nvPr/>
          </p:nvSpPr>
          <p:spPr>
            <a:xfrm>
              <a:off x="218186" y="588652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22</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Tree>
    <p:extLst>
      <p:ext uri="{BB962C8B-B14F-4D97-AF65-F5344CB8AC3E}">
        <p14:creationId xmlns:p14="http://schemas.microsoft.com/office/powerpoint/2010/main" val="308655008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4546" y="5599282"/>
            <a:ext cx="816464" cy="816464"/>
          </a:xfrm>
          <a:prstGeom prst="rect">
            <a:avLst/>
          </a:prstGeom>
        </p:spPr>
      </p:pic>
      <p:grpSp>
        <p:nvGrpSpPr>
          <p:cNvPr id="24" name="グループ化 23"/>
          <p:cNvGrpSpPr/>
          <p:nvPr/>
        </p:nvGrpSpPr>
        <p:grpSpPr>
          <a:xfrm>
            <a:off x="5182288" y="382548"/>
            <a:ext cx="5325500" cy="1956226"/>
            <a:chOff x="9178802" y="1256909"/>
            <a:chExt cx="14201330" cy="5216603"/>
          </a:xfrm>
        </p:grpSpPr>
        <p:sp>
          <p:nvSpPr>
            <p:cNvPr id="27" name="本文">
              <a:extLst>
                <a:ext uri="{FF2B5EF4-FFF2-40B4-BE49-F238E27FC236}">
                  <a16:creationId xmlns:a16="http://schemas.microsoft.com/office/drawing/2014/main" id="{D2DD3852-14EA-1B4D-9F79-77952E3B70CB}"/>
                </a:ext>
              </a:extLst>
            </p:cNvPr>
            <p:cNvSpPr txBox="1">
              <a:spLocks/>
            </p:cNvSpPr>
            <p:nvPr/>
          </p:nvSpPr>
          <p:spPr>
            <a:xfrm>
              <a:off x="9178802" y="1256909"/>
              <a:ext cx="8270488"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家でのＳＤＧｓ </a:t>
              </a:r>
              <a:r>
                <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0</a:t>
              </a:r>
              <a:r>
                <a:rPr lang="ja-JP" altLang="en-US" sz="2177" dirty="0">
                  <a:latin typeface="HGS創英角ﾎﾟｯﾌﾟ体" panose="040B0A00000000000000" pitchFamily="50" charset="-128"/>
                  <a:ea typeface="HGS創英角ﾎﾟｯﾌﾟ体" panose="040B0A00000000000000" pitchFamily="50" charset="-128"/>
                  <a:cs typeface="apricotJapanesefont"/>
                  <a:sym typeface="apricotJapanesefont"/>
                </a:rPr>
                <a:t>４</a:t>
              </a:r>
              <a:endParaRPr lang="en-US" altLang="ja-JP" sz="2177" dirty="0">
                <a:latin typeface="HGS創英角ﾎﾟｯﾌﾟ体" panose="040B0A00000000000000" pitchFamily="50" charset="-128"/>
                <a:ea typeface="HGS創英角ﾎﾟｯﾌﾟ体" panose="040B0A00000000000000" pitchFamily="50" charset="-128"/>
                <a:cs typeface="apricotJapanesefont"/>
                <a:sym typeface="apricotJapanesefont"/>
              </a:endParaRPr>
            </a:p>
          </p:txBody>
        </p:sp>
        <p:sp>
          <p:nvSpPr>
            <p:cNvPr id="30" name="本文">
              <a:extLst>
                <a:ext uri="{FF2B5EF4-FFF2-40B4-BE49-F238E27FC236}">
                  <a16:creationId xmlns:a16="http://schemas.microsoft.com/office/drawing/2014/main" id="{D7A40C76-3C21-214F-B18E-324CCABD381C}"/>
                </a:ext>
              </a:extLst>
            </p:cNvPr>
            <p:cNvSpPr txBox="1">
              <a:spLocks/>
            </p:cNvSpPr>
            <p:nvPr/>
          </p:nvSpPr>
          <p:spPr>
            <a:xfrm>
              <a:off x="9534316" y="4136713"/>
              <a:ext cx="13845816" cy="2336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spcBef>
                  <a:spcPts val="1501"/>
                </a:spcBef>
                <a:buNone/>
                <a:defRPr>
                  <a:latin typeface="apricotJapanesefont"/>
                  <a:ea typeface="apricotJapanesefont"/>
                  <a:cs typeface="apricotJapanesefont"/>
                  <a:sym typeface="apricotJapanesefont"/>
                </a:defRPr>
              </a:pPr>
              <a:r>
                <a:rPr lang="ja-JP" altLang="en-US" sz="2722" spc="112" dirty="0">
                  <a:latin typeface="游明朝" panose="02020400000000000000" pitchFamily="18" charset="-128"/>
                  <a:ea typeface="游明朝" panose="02020400000000000000" pitchFamily="18" charset="-128"/>
                  <a:cs typeface="apricotJapanesefont"/>
                  <a:sym typeface="apricotJapanesefont"/>
                </a:rPr>
                <a:t>夜はたくさん寝ています</a:t>
              </a:r>
            </a:p>
          </p:txBody>
        </p:sp>
      </p:grpSp>
      <p:sp>
        <p:nvSpPr>
          <p:cNvPr id="31" name="本文">
            <a:extLst>
              <a:ext uri="{FF2B5EF4-FFF2-40B4-BE49-F238E27FC236}">
                <a16:creationId xmlns:a16="http://schemas.microsoft.com/office/drawing/2014/main" id="{D7A40C76-3C21-214F-B18E-324CCABD381C}"/>
              </a:ext>
            </a:extLst>
          </p:cNvPr>
          <p:cNvSpPr txBox="1">
            <a:spLocks/>
          </p:cNvSpPr>
          <p:nvPr/>
        </p:nvSpPr>
        <p:spPr>
          <a:xfrm>
            <a:off x="5182289" y="5610907"/>
            <a:ext cx="3703453" cy="91491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chorCtr="0">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たくさん寝ることは、身体の健康や成長</a:t>
            </a:r>
            <a:endParaRPr lang="en-US" altLang="ja-JP"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r>
              <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rPr>
              <a:t>心の健康にとって大切なことです。</a:t>
            </a:r>
          </a:p>
          <a:p>
            <a:pPr marL="0" indent="0">
              <a:spcBef>
                <a:spcPts val="900"/>
              </a:spcBef>
              <a:buNone/>
              <a:defRPr>
                <a:latin typeface="apricotJapanesefont"/>
                <a:ea typeface="apricotJapanesefont"/>
                <a:cs typeface="apricotJapanesefont"/>
                <a:sym typeface="apricotJapanesefont"/>
              </a:defRPr>
            </a:pPr>
            <a:endPar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a:p>
            <a:pPr marL="0" indent="0">
              <a:spcBef>
                <a:spcPts val="900"/>
              </a:spcBef>
              <a:buNone/>
              <a:defRPr>
                <a:latin typeface="apricotJapanesefont"/>
                <a:ea typeface="apricotJapanesefont"/>
                <a:cs typeface="apricotJapanesefont"/>
                <a:sym typeface="apricotJapanesefont"/>
              </a:defRPr>
            </a:pPr>
            <a:endParaRPr lang="ja-JP" altLang="en-US" sz="1452" dirty="0">
              <a:solidFill>
                <a:schemeClr val="tx1"/>
              </a:solidFill>
              <a:latin typeface="游明朝" panose="02020400000000000000" pitchFamily="18" charset="-128"/>
              <a:ea typeface="游明朝" panose="02020400000000000000" pitchFamily="18" charset="-128"/>
              <a:cs typeface="apricotJapanesefont"/>
              <a:sym typeface="apricotJapanesefont"/>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560" y="2542400"/>
            <a:ext cx="2592272" cy="2592272"/>
          </a:xfrm>
          <a:prstGeom prst="rect">
            <a:avLst/>
          </a:prstGeom>
        </p:spPr>
      </p:pic>
      <p:grpSp>
        <p:nvGrpSpPr>
          <p:cNvPr id="23" name="グループ化 22"/>
          <p:cNvGrpSpPr/>
          <p:nvPr/>
        </p:nvGrpSpPr>
        <p:grpSpPr>
          <a:xfrm>
            <a:off x="1444226" y="4681"/>
            <a:ext cx="3415553" cy="6853320"/>
            <a:chOff x="218186" y="5159"/>
            <a:chExt cx="3765015" cy="7554516"/>
          </a:xfrm>
        </p:grpSpPr>
        <p:grpSp>
          <p:nvGrpSpPr>
            <p:cNvPr id="32" name="グループ化 31"/>
            <p:cNvGrpSpPr/>
            <p:nvPr/>
          </p:nvGrpSpPr>
          <p:grpSpPr>
            <a:xfrm>
              <a:off x="218186" y="5159"/>
              <a:ext cx="3765015" cy="7554516"/>
              <a:chOff x="218186" y="5159"/>
              <a:chExt cx="3765015" cy="7554516"/>
            </a:xfrm>
          </p:grpSpPr>
          <p:grpSp>
            <p:nvGrpSpPr>
              <p:cNvPr id="41" name="グループ化 40"/>
              <p:cNvGrpSpPr/>
              <p:nvPr/>
            </p:nvGrpSpPr>
            <p:grpSpPr>
              <a:xfrm>
                <a:off x="1587419" y="5159"/>
                <a:ext cx="1591359" cy="7554516"/>
                <a:chOff x="1587419" y="5159"/>
                <a:chExt cx="1591359" cy="7554516"/>
              </a:xfrm>
            </p:grpSpPr>
            <p:cxnSp>
              <p:nvCxnSpPr>
                <p:cNvPr id="44" name="直線コネクタ 43">
                  <a:extLst>
                    <a:ext uri="{FF2B5EF4-FFF2-40B4-BE49-F238E27FC236}">
                      <a16:creationId xmlns:a16="http://schemas.microsoft.com/office/drawing/2014/main" id="{D21897CB-5CF6-5643-9B99-A6B4B2E8713B}"/>
                    </a:ext>
                  </a:extLst>
                </p:cNvPr>
                <p:cNvCxnSpPr/>
                <p:nvPr/>
              </p:nvCxnSpPr>
              <p:spPr>
                <a:xfrm>
                  <a:off x="1736134" y="5159"/>
                  <a:ext cx="0" cy="7554516"/>
                </a:xfrm>
                <a:prstGeom prst="line">
                  <a:avLst/>
                </a:prstGeom>
                <a:noFill/>
                <a:ln w="285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5" name="円/楕円 12">
                  <a:extLst>
                    <a:ext uri="{FF2B5EF4-FFF2-40B4-BE49-F238E27FC236}">
                      <a16:creationId xmlns:a16="http://schemas.microsoft.com/office/drawing/2014/main" id="{E9153475-749C-2148-A7BD-C80370F800DD}"/>
                    </a:ext>
                  </a:extLst>
                </p:cNvPr>
                <p:cNvSpPr/>
                <p:nvPr/>
              </p:nvSpPr>
              <p:spPr>
                <a:xfrm>
                  <a:off x="1587419" y="6080666"/>
                  <a:ext cx="288000" cy="259806"/>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09593"/>
                  <a:endParaRPr lang="ja-JP" altLang="en-US" sz="1089">
                    <a:solidFill>
                      <a:srgbClr val="FFFFFF"/>
                    </a:solidFill>
                    <a:latin typeface="HG丸ｺﾞｼｯｸM-PRO" panose="020F0600000000000000" pitchFamily="50" charset="-128"/>
                    <a:ea typeface="HG丸ｺﾞｼｯｸM-PRO" panose="020F0600000000000000" pitchFamily="50" charset="-128"/>
                    <a:sym typeface="ヒラギノ角ゴ ProN W3"/>
                  </a:endParaRPr>
                </a:p>
              </p:txBody>
            </p:sp>
            <p:sp>
              <p:nvSpPr>
                <p:cNvPr id="54" name="本文">
                  <a:extLst>
                    <a:ext uri="{FF2B5EF4-FFF2-40B4-BE49-F238E27FC236}">
                      <a16:creationId xmlns:a16="http://schemas.microsoft.com/office/drawing/2014/main" id="{64022647-476C-EF45-978D-9B746B7B42A2}"/>
                    </a:ext>
                  </a:extLst>
                </p:cNvPr>
                <p:cNvSpPr txBox="1">
                  <a:spLocks/>
                </p:cNvSpPr>
                <p:nvPr/>
              </p:nvSpPr>
              <p:spPr>
                <a:xfrm>
                  <a:off x="2032437" y="5339581"/>
                  <a:ext cx="114634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buNone/>
                    <a:defRPr>
                      <a:latin typeface="apricotJapanesefont"/>
                      <a:ea typeface="apricotJapanesefont"/>
                      <a:cs typeface="apricotJapanesefont"/>
                      <a:sym typeface="apricotJapanesefont"/>
                    </a:defRPr>
                  </a:pP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42" name="本文">
                <a:extLst>
                  <a:ext uri="{FF2B5EF4-FFF2-40B4-BE49-F238E27FC236}">
                    <a16:creationId xmlns:a16="http://schemas.microsoft.com/office/drawing/2014/main" id="{5DFE955A-FC1C-3941-A6B9-B2AC001F3519}"/>
                  </a:ext>
                </a:extLst>
              </p:cNvPr>
              <p:cNvSpPr txBox="1">
                <a:spLocks/>
              </p:cNvSpPr>
              <p:nvPr/>
            </p:nvSpPr>
            <p:spPr>
              <a:xfrm>
                <a:off x="2039697" y="5285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家で</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3" name="本文">
                <a:extLst>
                  <a:ext uri="{FF2B5EF4-FFF2-40B4-BE49-F238E27FC236}">
                    <a16:creationId xmlns:a16="http://schemas.microsoft.com/office/drawing/2014/main" id="{8DC35FEB-66B1-EC41-87A9-390041A16F73}"/>
                  </a:ext>
                </a:extLst>
              </p:cNvPr>
              <p:cNvSpPr txBox="1">
                <a:spLocks/>
              </p:cNvSpPr>
              <p:nvPr/>
            </p:nvSpPr>
            <p:spPr>
              <a:xfrm>
                <a:off x="218186" y="9640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16</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
          <p:nvSpPr>
            <p:cNvPr id="33" name="本文">
              <a:extLst>
                <a:ext uri="{FF2B5EF4-FFF2-40B4-BE49-F238E27FC236}">
                  <a16:creationId xmlns:a16="http://schemas.microsoft.com/office/drawing/2014/main" id="{5DFE955A-FC1C-3941-A6B9-B2AC001F3519}"/>
                </a:ext>
              </a:extLst>
            </p:cNvPr>
            <p:cNvSpPr txBox="1">
              <a:spLocks/>
            </p:cNvSpPr>
            <p:nvPr/>
          </p:nvSpPr>
          <p:spPr>
            <a:xfrm>
              <a:off x="2039697" y="202210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YouTube</a:t>
              </a:r>
            </a:p>
          </p:txBody>
        </p:sp>
        <p:sp>
          <p:nvSpPr>
            <p:cNvPr id="36" name="本文">
              <a:extLst>
                <a:ext uri="{FF2B5EF4-FFF2-40B4-BE49-F238E27FC236}">
                  <a16:creationId xmlns:a16="http://schemas.microsoft.com/office/drawing/2014/main" id="{8DC35FEB-66B1-EC41-87A9-390041A16F73}"/>
                </a:ext>
              </a:extLst>
            </p:cNvPr>
            <p:cNvSpPr txBox="1">
              <a:spLocks/>
            </p:cNvSpPr>
            <p:nvPr/>
          </p:nvSpPr>
          <p:spPr>
            <a:xfrm>
              <a:off x="218186" y="245752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20</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37" name="本文">
              <a:extLst>
                <a:ext uri="{FF2B5EF4-FFF2-40B4-BE49-F238E27FC236}">
                  <a16:creationId xmlns:a16="http://schemas.microsoft.com/office/drawing/2014/main" id="{5DFE955A-FC1C-3941-A6B9-B2AC001F3519}"/>
                </a:ext>
              </a:extLst>
            </p:cNvPr>
            <p:cNvSpPr txBox="1">
              <a:spLocks/>
            </p:cNvSpPr>
            <p:nvPr/>
          </p:nvSpPr>
          <p:spPr>
            <a:xfrm>
              <a:off x="2039697" y="410998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お風呂</a:t>
              </a:r>
              <a:endPar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38" name="本文">
              <a:extLst>
                <a:ext uri="{FF2B5EF4-FFF2-40B4-BE49-F238E27FC236}">
                  <a16:creationId xmlns:a16="http://schemas.microsoft.com/office/drawing/2014/main" id="{8DC35FEB-66B1-EC41-87A9-390041A16F73}"/>
                </a:ext>
              </a:extLst>
            </p:cNvPr>
            <p:cNvSpPr txBox="1">
              <a:spLocks/>
            </p:cNvSpPr>
            <p:nvPr/>
          </p:nvSpPr>
          <p:spPr>
            <a:xfrm>
              <a:off x="218186" y="454540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21</a:t>
              </a:r>
              <a:r>
                <a:rPr lang="ja-JP" alt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814" dirty="0">
                <a:solidFill>
                  <a:schemeClr val="bg1">
                    <a:lumMod val="75000"/>
                  </a:schemeClr>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39" name="本文">
              <a:extLst>
                <a:ext uri="{FF2B5EF4-FFF2-40B4-BE49-F238E27FC236}">
                  <a16:creationId xmlns:a16="http://schemas.microsoft.com/office/drawing/2014/main" id="{5DFE955A-FC1C-3941-A6B9-B2AC001F3519}"/>
                </a:ext>
              </a:extLst>
            </p:cNvPr>
            <p:cNvSpPr txBox="1">
              <a:spLocks/>
            </p:cNvSpPr>
            <p:nvPr/>
          </p:nvSpPr>
          <p:spPr>
            <a:xfrm>
              <a:off x="2039697" y="5451104"/>
              <a:ext cx="1943504" cy="146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spcBef>
                  <a:spcPts val="544"/>
                </a:spcBef>
                <a:buNone/>
                <a:defRPr>
                  <a:latin typeface="apricotJapanesefont"/>
                  <a:ea typeface="apricotJapanesefont"/>
                  <a:cs typeface="apricotJapanesefont"/>
                  <a:sym typeface="apricotJapanesefont"/>
                </a:defRPr>
              </a:pP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就寝</a:t>
              </a:r>
              <a:endPar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sp>
          <p:nvSpPr>
            <p:cNvPr id="40" name="本文">
              <a:extLst>
                <a:ext uri="{FF2B5EF4-FFF2-40B4-BE49-F238E27FC236}">
                  <a16:creationId xmlns:a16="http://schemas.microsoft.com/office/drawing/2014/main" id="{8DC35FEB-66B1-EC41-87A9-390041A16F73}"/>
                </a:ext>
              </a:extLst>
            </p:cNvPr>
            <p:cNvSpPr txBox="1">
              <a:spLocks/>
            </p:cNvSpPr>
            <p:nvPr/>
          </p:nvSpPr>
          <p:spPr>
            <a:xfrm>
              <a:off x="218186" y="5886527"/>
              <a:ext cx="1292981" cy="59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Autofit/>
            </a:bodyPr>
            <a:lstStyle>
              <a:lvl1pPr marL="5588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1pPr>
              <a:lvl2pPr marL="11176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2pPr>
              <a:lvl3pPr marL="16764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3pPr>
              <a:lvl4pPr marL="22352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4pPr>
              <a:lvl5pPr marL="2794000" marR="0" indent="-558800" algn="l" defTabSz="825500" latinLnBrk="0">
                <a:lnSpc>
                  <a:spcPct val="100000"/>
                </a:lnSpc>
                <a:spcBef>
                  <a:spcPts val="4500"/>
                </a:spcBef>
                <a:spcAft>
                  <a:spcPts val="0"/>
                </a:spcAft>
                <a:buClrTx/>
                <a:buSzPct val="125000"/>
                <a:buFontTx/>
                <a:buChar char="•"/>
                <a:tabLst/>
                <a:defRPr sz="38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marL="0" indent="0" algn="ctr">
                <a:buNone/>
                <a:defRPr>
                  <a:latin typeface="apricotJapanesefont"/>
                  <a:ea typeface="apricotJapanesefont"/>
                  <a:cs typeface="apricotJapanesefont"/>
                  <a:sym typeface="apricotJapanesefont"/>
                </a:defRPr>
              </a:pP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22</a:t>
              </a:r>
              <a:r>
                <a:rPr lang="ja-JP" alt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a:t>
              </a:r>
              <a:r>
                <a:rPr lang="en-US" altLang="ja-JP"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rPr>
                <a:t>00</a:t>
              </a:r>
              <a:endParaRPr lang="en-US" sz="1996" b="1" dirty="0">
                <a:solidFill>
                  <a:schemeClr val="tx1"/>
                </a:solidFill>
                <a:latin typeface="HG丸ｺﾞｼｯｸM-PRO" panose="020F0600000000000000" pitchFamily="50" charset="-128"/>
                <a:ea typeface="HG丸ｺﾞｼｯｸM-PRO" panose="020F0600000000000000" pitchFamily="50" charset="-128"/>
                <a:cs typeface="apricotJapanesefont"/>
                <a:sym typeface="apricotJapanesefont"/>
              </a:endParaRPr>
            </a:p>
          </p:txBody>
        </p:sp>
      </p:grpSp>
    </p:spTree>
    <p:extLst>
      <p:ext uri="{BB962C8B-B14F-4D97-AF65-F5344CB8AC3E}">
        <p14:creationId xmlns:p14="http://schemas.microsoft.com/office/powerpoint/2010/main" val="2692174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528640"/>
            <a:ext cx="9133730" cy="1233424"/>
          </a:xfrm>
        </p:spPr>
        <p:txBody>
          <a:bodyPr>
            <a:normAutofit/>
          </a:bodyPr>
          <a:lstStyle/>
          <a:p>
            <a:r>
              <a:rPr lang="ja-JP" altLang="en-US" sz="4400" dirty="0"/>
              <a:t>講師</a:t>
            </a:r>
            <a:r>
              <a:rPr kumimoji="1" lang="ja-JP" altLang="en-US" sz="4400" dirty="0"/>
              <a:t>③</a:t>
            </a:r>
            <a:endParaRPr kumimoji="1" lang="ja-JP" sz="4400" dirty="0"/>
          </a:p>
        </p:txBody>
      </p:sp>
      <p:pic>
        <p:nvPicPr>
          <p:cNvPr id="16" name="コンテンツ プレースホルダー 15" descr="写真, 子供, 少年, 若い が含まれている画像&#10;&#10;自動的に生成された説明">
            <a:extLst>
              <a:ext uri="{FF2B5EF4-FFF2-40B4-BE49-F238E27FC236}">
                <a16:creationId xmlns:a16="http://schemas.microsoft.com/office/drawing/2014/main" id="{DEBE3D05-E58F-A983-A1F8-244217A2FC48}"/>
              </a:ext>
            </a:extLst>
          </p:cNvPr>
          <p:cNvPicPr>
            <a:picLocks noGrp="1" noChangeAspect="1"/>
          </p:cNvPicPr>
          <p:nvPr>
            <p:ph sz="half" idx="2"/>
          </p:nvPr>
        </p:nvPicPr>
        <p:blipFill>
          <a:blip r:embed="rId2"/>
          <a:stretch>
            <a:fillRect/>
          </a:stretch>
        </p:blipFill>
        <p:spPr>
          <a:xfrm>
            <a:off x="1794060" y="1604283"/>
            <a:ext cx="8863670" cy="4985814"/>
          </a:xfrm>
        </p:spPr>
      </p:pic>
    </p:spTree>
    <p:extLst>
      <p:ext uri="{BB962C8B-B14F-4D97-AF65-F5344CB8AC3E}">
        <p14:creationId xmlns:p14="http://schemas.microsoft.com/office/powerpoint/2010/main" val="62653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A82FFC-7FA6-FE07-005B-F49184C93A7E}"/>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13" name="Rectangle 12">
            <a:extLst>
              <a:ext uri="{FF2B5EF4-FFF2-40B4-BE49-F238E27FC236}">
                <a16:creationId xmlns:a16="http://schemas.microsoft.com/office/drawing/2014/main" id="{C6EDEBB9-8437-4875-ABEA-0AEDE2C90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 y="0"/>
            <a:ext cx="12202287" cy="6858000"/>
          </a:xfrm>
          <a:prstGeom prst="rect">
            <a:avLst/>
          </a:prstGeom>
          <a:solidFill>
            <a:srgbClr val="767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1AC8F7C-D9BB-1B66-90AA-570EBF498C8F}"/>
              </a:ext>
            </a:extLst>
          </p:cNvPr>
          <p:cNvSpPr>
            <a:spLocks noGrp="1"/>
          </p:cNvSpPr>
          <p:nvPr>
            <p:ph type="title"/>
          </p:nvPr>
        </p:nvSpPr>
        <p:spPr>
          <a:xfrm>
            <a:off x="7933038" y="770467"/>
            <a:ext cx="3740270" cy="3352800"/>
          </a:xfrm>
        </p:spPr>
        <p:txBody>
          <a:bodyPr vert="horz" lIns="91440" tIns="45720" rIns="91440" bIns="45720" rtlCol="0" anchor="b">
            <a:normAutofit/>
          </a:bodyPr>
          <a:lstStyle/>
          <a:p>
            <a:pPr>
              <a:lnSpc>
                <a:spcPct val="80000"/>
              </a:lnSpc>
            </a:pPr>
            <a:r>
              <a:rPr kumimoji="1" lang="ja-JP" altLang="en-US" kern="1200" spc="-120" baseline="0" dirty="0">
                <a:solidFill>
                  <a:srgbClr val="FFFFFF"/>
                </a:solidFill>
                <a:latin typeface="+mj-lt"/>
                <a:ea typeface="+mj-ea"/>
                <a:cs typeface="+mj-cs"/>
              </a:rPr>
              <a:t>着ぐるみショーの</a:t>
            </a:r>
            <a:r>
              <a:rPr kumimoji="1" lang="en-US" altLang="ja-JP" kern="1200" spc="-120" baseline="0" dirty="0">
                <a:solidFill>
                  <a:srgbClr val="FFFFFF"/>
                </a:solidFill>
                <a:latin typeface="+mj-lt"/>
                <a:ea typeface="+mj-ea"/>
                <a:cs typeface="+mj-cs"/>
              </a:rPr>
              <a:t>MC</a:t>
            </a:r>
          </a:p>
        </p:txBody>
      </p:sp>
      <p:pic>
        <p:nvPicPr>
          <p:cNvPr id="6" name="コンテンツ プレースホルダー 5" descr="屋内, 人, 民衆, グループ が含まれている画像&#10;&#10;AI によって生成されたコンテンツは間違っている可能性があります。">
            <a:extLst>
              <a:ext uri="{FF2B5EF4-FFF2-40B4-BE49-F238E27FC236}">
                <a16:creationId xmlns:a16="http://schemas.microsoft.com/office/drawing/2014/main" id="{AC8CD0E2-D755-FB85-B7D1-5768FB3FD81F}"/>
              </a:ext>
            </a:extLst>
          </p:cNvPr>
          <p:cNvPicPr>
            <a:picLocks noGrp="1" noChangeAspect="1"/>
          </p:cNvPicPr>
          <p:nvPr>
            <p:ph sz="half" idx="2"/>
          </p:nvPr>
        </p:nvPicPr>
        <p:blipFill>
          <a:blip r:embed="rId2"/>
          <a:srcRect t="13734" r="-2" b="-2"/>
          <a:stretch/>
        </p:blipFill>
        <p:spPr>
          <a:xfrm>
            <a:off x="-10287" y="10"/>
            <a:ext cx="7552267" cy="6857990"/>
          </a:xfrm>
          <a:prstGeom prst="rect">
            <a:avLst/>
          </a:prstGeom>
        </p:spPr>
      </p:pic>
    </p:spTree>
    <p:extLst>
      <p:ext uri="{BB962C8B-B14F-4D97-AF65-F5344CB8AC3E}">
        <p14:creationId xmlns:p14="http://schemas.microsoft.com/office/powerpoint/2010/main" val="3848551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この値は保存または変更の回数を示します。変更後は必ずアプリケーションによってこの値が更新されます。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71E0A8-DA6F-4DC5-84AA-9AE90625C277}">
  <ds:schemaRefs>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purl.org/dc/elements/1.1/"/>
    <ds:schemaRef ds:uri="http://purl.org/dc/term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29F17D79-05FE-43C7-A9B5-360E9D6B5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6B64549-C1F2-49EA-8B2D-5EF61BF1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Metropolitan</Template>
  <TotalTime>29</TotalTime>
  <Words>4580</Words>
  <Application>Microsoft Office PowerPoint</Application>
  <PresentationFormat>ワイド画面</PresentationFormat>
  <Paragraphs>658</Paragraphs>
  <Slides>79</Slides>
  <Notes>8</Notes>
  <HiddenSlides>0</HiddenSlides>
  <MMClips>1</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79</vt:i4>
      </vt:variant>
    </vt:vector>
  </HeadingPairs>
  <TitlesOfParts>
    <vt:vector size="92" baseType="lpstr">
      <vt:lpstr>HGS創英角ﾎﾟｯﾌﾟ体</vt:lpstr>
      <vt:lpstr>HG丸ｺﾞｼｯｸM-PRO</vt:lpstr>
      <vt:lpstr>HG創英角ﾎﾟｯﾌﾟ体</vt:lpstr>
      <vt:lpstr>Meiryo UI</vt:lpstr>
      <vt:lpstr>ヒラギノ角ゴ Pro W3</vt:lpstr>
      <vt:lpstr>Meiryo</vt:lpstr>
      <vt:lpstr>游明朝</vt:lpstr>
      <vt:lpstr>Aharoni</vt:lpstr>
      <vt:lpstr>Arial</vt:lpstr>
      <vt:lpstr>Calibri</vt:lpstr>
      <vt:lpstr>Calibri Light</vt:lpstr>
      <vt:lpstr>Poppins</vt:lpstr>
      <vt:lpstr>3_Metropolitan</vt:lpstr>
      <vt:lpstr>DX時代の ビジネスモデル Ⅰ</vt:lpstr>
      <vt:lpstr>名前：大場 由香里</vt:lpstr>
      <vt:lpstr>前期授業について</vt:lpstr>
      <vt:lpstr>講師①</vt:lpstr>
      <vt:lpstr>講師②</vt:lpstr>
      <vt:lpstr>講師②</vt:lpstr>
      <vt:lpstr>講師③</vt:lpstr>
      <vt:lpstr>講師③</vt:lpstr>
      <vt:lpstr>着ぐるみショーのMC</vt:lpstr>
      <vt:lpstr>授業の基本方針</vt:lpstr>
      <vt:lpstr>授業の時間</vt:lpstr>
      <vt:lpstr>学習目標</vt:lpstr>
      <vt:lpstr>受講生の声</vt:lpstr>
      <vt:lpstr>受講生の声</vt:lpstr>
      <vt:lpstr>演習（グループワーク）</vt:lpstr>
      <vt:lpstr>履修上の注意</vt:lpstr>
      <vt:lpstr>遅刻／欠席</vt:lpstr>
      <vt:lpstr>試験／成績評価</vt:lpstr>
      <vt:lpstr>教科書／参考文献</vt:lpstr>
      <vt:lpstr>Q.質問はありますか?</vt:lpstr>
      <vt:lpstr>皆さんのことを教えてください！</vt:lpstr>
      <vt:lpstr>PowerPoint プレゼンテーション</vt:lpstr>
      <vt:lpstr>Q.お金をシュレッダーにかけたことある？</vt:lpstr>
      <vt:lpstr>Q.授業料1コマいくら？</vt:lpstr>
      <vt:lpstr>1コマ 約3,000円～5,000円</vt:lpstr>
      <vt:lpstr>寿命を少しくれ！</vt:lpstr>
      <vt:lpstr>Q.悪魔にあなたの寿命 　 1年あげるとしたら？</vt:lpstr>
      <vt:lpstr>命と時間は同じに等しい</vt:lpstr>
      <vt:lpstr>もっとも恐ろしいことは・・・</vt:lpstr>
      <vt:lpstr>時間を失っていることに 気が付いていないこと！！</vt:lpstr>
      <vt:lpstr>1コマ 約3,000円～5,000円</vt:lpstr>
      <vt:lpstr>PowerPoint プレゼンテーション</vt:lpstr>
      <vt:lpstr>Q.時給1,150円は 　　高い？安い？</vt:lpstr>
      <vt:lpstr>PowerPoint プレゼンテーション</vt:lpstr>
      <vt:lpstr>～計算してみましょう～</vt:lpstr>
      <vt:lpstr>Q.今日が人生最後の日 　　だとしたら、何をする？</vt:lpstr>
      <vt:lpstr>PowerPoint プレゼンテーション</vt:lpstr>
      <vt:lpstr>自分らしく生きる</vt:lpstr>
      <vt:lpstr>自他紹介のグループワーク（アイスブレイク）</vt:lpstr>
      <vt:lpstr>自他紹介のグループワーク（アイスブレイク）</vt:lpstr>
      <vt:lpstr>自他紹介のグループワーク（アイスブレイク）</vt:lpstr>
      <vt:lpstr>ビジネスモデルとは？</vt:lpstr>
      <vt:lpstr>ビジネスモデルを構築する５つの要素</vt:lpstr>
      <vt:lpstr>ビジネスモデルを構築する５つの要素</vt:lpstr>
      <vt:lpstr>ビジネスモデルの考え方①</vt:lpstr>
      <vt:lpstr>ビジネスモデルの考え方②</vt:lpstr>
      <vt:lpstr>ビジネスモデル・キャンバス サンプル</vt:lpstr>
      <vt:lpstr>ビジネスモデル・キャンバス サンプル</vt:lpstr>
      <vt:lpstr>ビジネスモデル・キャンバス ＜Apple＞</vt:lpstr>
      <vt:lpstr>ビジネスモデル・キャンバス ＜Amazon＞</vt:lpstr>
      <vt:lpstr>ビジネスモデルキャンバスを理解しよう</vt:lpstr>
      <vt:lpstr>PowerPoint プレゼンテーション</vt:lpstr>
      <vt:lpstr>営業トーク（話すことへの緊張感をなくす）</vt:lpstr>
      <vt:lpstr>現在の企業の課題とは？</vt:lpstr>
      <vt:lpstr>IT人材不足→？？  自己アピールがたりない？</vt:lpstr>
      <vt:lpstr>グループワークを、なぜやる？</vt:lpstr>
      <vt:lpstr>「主体的・対話的で深い学び」</vt:lpstr>
      <vt:lpstr>SDGsとは・・？</vt:lpstr>
      <vt:lpstr>Q.SDGsを知っている?</vt:lpstr>
      <vt:lpstr>SDGs　17の目標とは</vt:lpstr>
      <vt:lpstr>SDGs　17の目標とは</vt:lpstr>
      <vt:lpstr>SDGs　17の目標とは</vt:lpstr>
      <vt:lpstr>SDGs　17の目標とは</vt:lpstr>
      <vt:lpstr>SDGs　17の目標とは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プロジェクト名</dc:title>
  <dc:creator/>
  <cp:lastModifiedBy>大場 由香里</cp:lastModifiedBy>
  <cp:revision>9</cp:revision>
  <dcterms:created xsi:type="dcterms:W3CDTF">2013-06-12T19:28:15Z</dcterms:created>
  <dcterms:modified xsi:type="dcterms:W3CDTF">2025-04-14T02:19:50Z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ies>
</file>